
<file path=[Content_Types].xml><?xml version="1.0" encoding="utf-8"?>
<Types xmlns="http://schemas.openxmlformats.org/package/2006/content-types">
  <Default Extension="xml" ContentType="application/xml"/>
  <Default Extension="wav" ContentType="audio/x-wav"/>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6" r:id="rId2"/>
    <p:sldId id="301" r:id="rId3"/>
    <p:sldId id="360" r:id="rId4"/>
    <p:sldId id="338" r:id="rId5"/>
    <p:sldId id="309" r:id="rId6"/>
    <p:sldId id="343" r:id="rId7"/>
    <p:sldId id="345" r:id="rId8"/>
    <p:sldId id="347" r:id="rId9"/>
    <p:sldId id="349" r:id="rId10"/>
    <p:sldId id="351" r:id="rId11"/>
    <p:sldId id="353" r:id="rId12"/>
    <p:sldId id="355" r:id="rId13"/>
    <p:sldId id="357" r:id="rId14"/>
    <p:sldId id="359" r:id="rId15"/>
    <p:sldId id="302" r:id="rId16"/>
    <p:sldId id="361" r:id="rId17"/>
    <p:sldId id="362" r:id="rId18"/>
    <p:sldId id="363" r:id="rId19"/>
    <p:sldId id="364" r:id="rId20"/>
    <p:sldId id="365" r:id="rId21"/>
    <p:sldId id="366" r:id="rId2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使用者" initials="Office" lastIdx="0" clrIdx="0">
    <p:extLst/>
  </p:cmAuthor>
  <p:cmAuthor id="2" name="Microsoft Office 使用者" initials="Office [2]"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5"/>
    <p:restoredTop sz="81228"/>
  </p:normalViewPr>
  <p:slideViewPr>
    <p:cSldViewPr snapToGrid="0" snapToObjects="1">
      <p:cViewPr>
        <p:scale>
          <a:sx n="87" d="100"/>
          <a:sy n="87" d="100"/>
        </p:scale>
        <p:origin x="864" y="144"/>
      </p:cViewPr>
      <p:guideLst/>
    </p:cSldViewPr>
  </p:slideViewPr>
  <p:notesTextViewPr>
    <p:cViewPr>
      <p:scale>
        <a:sx n="1" d="1"/>
        <a:sy n="1" d="1"/>
      </p:scale>
      <p:origin x="0" y="0"/>
    </p:cViewPr>
  </p:notesTextViewPr>
  <p:notesViewPr>
    <p:cSldViewPr snapToGrid="0" snapToObjects="1">
      <p:cViewPr varScale="1">
        <p:scale>
          <a:sx n="72" d="100"/>
          <a:sy n="72" d="100"/>
        </p:scale>
        <p:origin x="2384" y="21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BECB20A6-1269-EA44-97B3-F7737B21AE4E}" type="datetimeFigureOut">
              <a:rPr kumimoji="1" lang="zh-TW" altLang="en-US" smtClean="0"/>
              <a:t>2020/7/6</a:t>
            </a:fld>
            <a:endParaRPr kumimoji="1"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CCCE53-0EC7-1543-AC85-0B9165CF8529}" type="slidenum">
              <a:rPr kumimoji="1" lang="zh-TW" altLang="en-US" smtClean="0"/>
              <a:t>‹#›</a:t>
            </a:fld>
            <a:endParaRPr kumimoji="1" lang="zh-TW" altLang="en-US"/>
          </a:p>
        </p:txBody>
      </p:sp>
    </p:spTree>
    <p:extLst>
      <p:ext uri="{BB962C8B-B14F-4D97-AF65-F5344CB8AC3E}">
        <p14:creationId xmlns:p14="http://schemas.microsoft.com/office/powerpoint/2010/main" val="903316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90F81301-1E3F-3448-B371-9EF7DC0B3F90}" type="datetimeFigureOut">
              <a:rPr kumimoji="1" lang="zh-TW" altLang="en-US" smtClean="0"/>
              <a:t>2020/7/6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8F561-662C-114C-8330-86FCFE5A876C}" type="slidenum">
              <a:rPr kumimoji="1" lang="zh-TW" altLang="en-US" smtClean="0"/>
              <a:t>‹#›</a:t>
            </a:fld>
            <a:endParaRPr kumimoji="1" lang="zh-TW" altLang="en-US"/>
          </a:p>
        </p:txBody>
      </p:sp>
    </p:spTree>
    <p:extLst>
      <p:ext uri="{BB962C8B-B14F-4D97-AF65-F5344CB8AC3E}">
        <p14:creationId xmlns:p14="http://schemas.microsoft.com/office/powerpoint/2010/main" val="1250704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2</a:t>
            </a:fld>
            <a:endParaRPr lang="en-US"/>
          </a:p>
        </p:txBody>
      </p:sp>
    </p:spTree>
    <p:extLst>
      <p:ext uri="{BB962C8B-B14F-4D97-AF65-F5344CB8AC3E}">
        <p14:creationId xmlns:p14="http://schemas.microsoft.com/office/powerpoint/2010/main" val="1419288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TW" baseline="0" dirty="0" smtClean="0"/>
          </a:p>
        </p:txBody>
      </p:sp>
      <p:sp>
        <p:nvSpPr>
          <p:cNvPr id="4" name="Slide Number Placeholder 3"/>
          <p:cNvSpPr>
            <a:spLocks noGrp="1"/>
          </p:cNvSpPr>
          <p:nvPr>
            <p:ph type="sldNum" sz="quarter" idx="10"/>
          </p:nvPr>
        </p:nvSpPr>
        <p:spPr/>
        <p:txBody>
          <a:bodyPr/>
          <a:lstStyle/>
          <a:p>
            <a:fld id="{F17C876E-06D1-4621-AC32-364DFCF6167B}" type="slidenum">
              <a:rPr lang="en-US" smtClean="0"/>
              <a:t>11</a:t>
            </a:fld>
            <a:endParaRPr lang="en-US"/>
          </a:p>
        </p:txBody>
      </p:sp>
    </p:spTree>
    <p:extLst>
      <p:ext uri="{BB962C8B-B14F-4D97-AF65-F5344CB8AC3E}">
        <p14:creationId xmlns:p14="http://schemas.microsoft.com/office/powerpoint/2010/main" val="836399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12</a:t>
            </a:fld>
            <a:endParaRPr lang="en-US"/>
          </a:p>
        </p:txBody>
      </p:sp>
    </p:spTree>
    <p:extLst>
      <p:ext uri="{BB962C8B-B14F-4D97-AF65-F5344CB8AC3E}">
        <p14:creationId xmlns:p14="http://schemas.microsoft.com/office/powerpoint/2010/main" val="1032993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分別針對</a:t>
            </a:r>
            <a:r>
              <a:rPr lang="en-US" altLang="zh-TW" dirty="0" smtClean="0"/>
              <a:t>self-attention</a:t>
            </a:r>
            <a:r>
              <a:rPr lang="zh-TW" altLang="en-US" dirty="0" smtClean="0"/>
              <a:t>、</a:t>
            </a:r>
            <a:r>
              <a:rPr lang="en-US" altLang="zh-TW" dirty="0" smtClean="0"/>
              <a:t>adaptation</a:t>
            </a:r>
            <a:r>
              <a:rPr lang="zh-TW" altLang="en-US" dirty="0" smtClean="0"/>
              <a:t>、</a:t>
            </a:r>
            <a:r>
              <a:rPr lang="en-US" altLang="zh-TW" dirty="0" smtClean="0"/>
              <a:t>spectral normalization</a:t>
            </a:r>
            <a:r>
              <a:rPr lang="zh-TW" altLang="en-US" dirty="0" smtClean="0"/>
              <a:t>做了</a:t>
            </a:r>
            <a:r>
              <a:rPr lang="en-US" altLang="zh-TW" dirty="0" smtClean="0"/>
              <a:t>ablation</a:t>
            </a:r>
            <a:r>
              <a:rPr lang="en-US" altLang="zh-TW" baseline="0" dirty="0" smtClean="0"/>
              <a:t> study</a:t>
            </a:r>
          </a:p>
          <a:p>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13</a:t>
            </a:fld>
            <a:endParaRPr lang="en-US"/>
          </a:p>
        </p:txBody>
      </p:sp>
    </p:spTree>
    <p:extLst>
      <p:ext uri="{BB962C8B-B14F-4D97-AF65-F5344CB8AC3E}">
        <p14:creationId xmlns:p14="http://schemas.microsoft.com/office/powerpoint/2010/main" val="321922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14</a:t>
            </a:fld>
            <a:endParaRPr lang="en-US"/>
          </a:p>
        </p:txBody>
      </p:sp>
    </p:spTree>
    <p:extLst>
      <p:ext uri="{BB962C8B-B14F-4D97-AF65-F5344CB8AC3E}">
        <p14:creationId xmlns:p14="http://schemas.microsoft.com/office/powerpoint/2010/main" val="1255421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15</a:t>
            </a:fld>
            <a:endParaRPr lang="en-US"/>
          </a:p>
        </p:txBody>
      </p:sp>
    </p:spTree>
    <p:extLst>
      <p:ext uri="{BB962C8B-B14F-4D97-AF65-F5344CB8AC3E}">
        <p14:creationId xmlns:p14="http://schemas.microsoft.com/office/powerpoint/2010/main" val="623001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a:t>
            </a:r>
            <a:r>
              <a:rPr lang="en-US" altLang="zh-TW" baseline="0" dirty="0" smtClean="0"/>
              <a:t> motivation is that, when in a noisy environment, non-native listeners often need to put in more effort than the native listeners.</a:t>
            </a:r>
          </a:p>
          <a:p>
            <a:r>
              <a:rPr lang="en-US" altLang="zh-TW" baseline="0" dirty="0" smtClean="0"/>
              <a:t>In other words, native listeners have a stronger built-in language model, which provides some level of noise robustness.</a:t>
            </a:r>
          </a:p>
        </p:txBody>
      </p:sp>
      <p:sp>
        <p:nvSpPr>
          <p:cNvPr id="4" name="投影片編號版面配置區 3"/>
          <p:cNvSpPr>
            <a:spLocks noGrp="1"/>
          </p:cNvSpPr>
          <p:nvPr>
            <p:ph type="sldNum" sz="quarter" idx="10"/>
          </p:nvPr>
        </p:nvSpPr>
        <p:spPr/>
        <p:txBody>
          <a:bodyPr/>
          <a:lstStyle/>
          <a:p>
            <a:fld id="{9611FA02-ED30-4F1D-969F-8EC83CC82334}" type="slidenum">
              <a:rPr lang="zh-TW" altLang="en-US" smtClean="0"/>
              <a:t>16</a:t>
            </a:fld>
            <a:endParaRPr lang="zh-TW" altLang="en-US"/>
          </a:p>
        </p:txBody>
      </p:sp>
    </p:spTree>
    <p:extLst>
      <p:ext uri="{BB962C8B-B14F-4D97-AF65-F5344CB8AC3E}">
        <p14:creationId xmlns:p14="http://schemas.microsoft.com/office/powerpoint/2010/main" val="159171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So,</a:t>
            </a:r>
            <a:r>
              <a:rPr kumimoji="1" lang="en-US" altLang="zh-TW" baseline="0" dirty="0" smtClean="0"/>
              <a:t> what we‘d like to have is an encoder that can extract high-level phoneme-like representations, which are </a:t>
            </a:r>
            <a:r>
              <a:rPr kumimoji="1" lang="en-US" altLang="zh-TW" baseline="0" dirty="0" err="1" smtClean="0"/>
              <a:t>unsupervisedly</a:t>
            </a:r>
            <a:r>
              <a:rPr kumimoji="1" lang="en-US" altLang="zh-TW" baseline="0" dirty="0" smtClean="0"/>
              <a:t> learned, to guide the enhancement system, meanwhile </a:t>
            </a:r>
            <a:r>
              <a:rPr kumimoji="1" lang="en-US" altLang="zh-TW" baseline="0" dirty="0" err="1" smtClean="0"/>
              <a:t>doesnt</a:t>
            </a:r>
            <a:r>
              <a:rPr kumimoji="1" lang="en-US" altLang="zh-TW" baseline="0" dirty="0" smtClean="0"/>
              <a:t> need a direct access of ASR results or any ground truth transcriptions during training. And the VQVAE fits our goal perfectly. And we call this encoder a symbolic encoder, since it produce discrete symbolic vectors</a:t>
            </a:r>
            <a:endParaRPr kumimoji="1" lang="zh-TW" altLang="en-US" dirty="0"/>
          </a:p>
        </p:txBody>
      </p:sp>
      <p:sp>
        <p:nvSpPr>
          <p:cNvPr id="4" name="投影片編號版面配置區 3"/>
          <p:cNvSpPr>
            <a:spLocks noGrp="1"/>
          </p:cNvSpPr>
          <p:nvPr>
            <p:ph type="sldNum" sz="quarter" idx="10"/>
          </p:nvPr>
        </p:nvSpPr>
        <p:spPr/>
        <p:txBody>
          <a:bodyPr/>
          <a:lstStyle/>
          <a:p>
            <a:fld id="{9611FA02-ED30-4F1D-969F-8EC83CC82334}" type="slidenum">
              <a:rPr lang="zh-TW" altLang="en-US" smtClean="0"/>
              <a:pPr/>
              <a:t>17</a:t>
            </a:fld>
            <a:endParaRPr lang="zh-TW" altLang="en-US" dirty="0"/>
          </a:p>
        </p:txBody>
      </p:sp>
    </p:spTree>
    <p:extLst>
      <p:ext uri="{BB962C8B-B14F-4D97-AF65-F5344CB8AC3E}">
        <p14:creationId xmlns:p14="http://schemas.microsoft.com/office/powerpoint/2010/main" val="72407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Times New Roman" panose="02020603050405020304" pitchFamily="18" charset="0"/>
                <a:ea typeface="+mn-ea"/>
                <a:cs typeface="+mn-cs"/>
              </a:rPr>
              <a:t>A comprehensive study of VQ-VAE applied to speech data was carried out </a:t>
            </a:r>
            <a:r>
              <a:rPr lang="en-US" altLang="zh-TW" sz="1200" kern="1200" baseline="0" dirty="0" smtClean="0">
                <a:solidFill>
                  <a:schemeClr val="tx1"/>
                </a:solidFill>
                <a:effectLst/>
                <a:latin typeface="Times New Roman" panose="02020603050405020304" pitchFamily="18" charset="0"/>
                <a:ea typeface="+mn-ea"/>
                <a:cs typeface="+mn-cs"/>
              </a:rPr>
              <a:t>by </a:t>
            </a:r>
            <a:r>
              <a:rPr lang="en-US" altLang="zh-TW" sz="1200" kern="1200" dirty="0" err="1" smtClean="0">
                <a:solidFill>
                  <a:schemeClr val="tx1"/>
                </a:solidFill>
                <a:effectLst/>
                <a:latin typeface="Times New Roman" panose="02020603050405020304" pitchFamily="18" charset="0"/>
                <a:ea typeface="+mn-ea"/>
                <a:cs typeface="+mn-cs"/>
              </a:rPr>
              <a:t>Chorowski</a:t>
            </a:r>
            <a:r>
              <a:rPr lang="en-US" altLang="zh-TW" sz="1200" kern="1200" dirty="0" smtClean="0">
                <a:solidFill>
                  <a:schemeClr val="tx1"/>
                </a:solidFill>
                <a:effectLst/>
                <a:latin typeface="Times New Roman" panose="02020603050405020304" pitchFamily="18" charset="0"/>
                <a:ea typeface="+mn-ea"/>
                <a:cs typeface="+mn-cs"/>
              </a:rPr>
              <a:t>,</a:t>
            </a:r>
            <a:r>
              <a:rPr lang="en-US" altLang="zh-TW" sz="1200" kern="1200" baseline="0" dirty="0" smtClean="0">
                <a:solidFill>
                  <a:schemeClr val="tx1"/>
                </a:solidFill>
                <a:effectLst/>
                <a:latin typeface="Times New Roman" panose="02020603050405020304" pitchFamily="18" charset="0"/>
                <a:ea typeface="+mn-ea"/>
                <a:cs typeface="+mn-cs"/>
              </a:rPr>
              <a:t> and the conclusion is that </a:t>
            </a:r>
            <a:r>
              <a:rPr lang="en-US" altLang="zh-TW" sz="1200" dirty="0" smtClean="0"/>
              <a:t>discrete representations obtained using the VQ-VAE preserved the most phonetic information while also being the most speaker-invariant.</a:t>
            </a:r>
            <a:endParaRPr lang="en-US" altLang="zh-TW" sz="1200" kern="1200" dirty="0" smtClean="0">
              <a:solidFill>
                <a:schemeClr val="tx1"/>
              </a:solidFill>
              <a:effectLst/>
              <a:latin typeface="Times New Roman" panose="02020603050405020304" pitchFamily="18" charset="0"/>
              <a:ea typeface="+mn-ea"/>
              <a:cs typeface="+mn-cs"/>
            </a:endParaRPr>
          </a:p>
        </p:txBody>
      </p:sp>
      <p:sp>
        <p:nvSpPr>
          <p:cNvPr id="4" name="投影片編號版面配置區 3"/>
          <p:cNvSpPr>
            <a:spLocks noGrp="1"/>
          </p:cNvSpPr>
          <p:nvPr>
            <p:ph type="sldNum" sz="quarter" idx="10"/>
          </p:nvPr>
        </p:nvSpPr>
        <p:spPr/>
        <p:txBody>
          <a:bodyPr/>
          <a:lstStyle/>
          <a:p>
            <a:fld id="{9611FA02-ED30-4F1D-969F-8EC83CC82334}" type="slidenum">
              <a:rPr lang="zh-TW" altLang="en-US" smtClean="0"/>
              <a:pPr/>
              <a:t>18</a:t>
            </a:fld>
            <a:endParaRPr lang="zh-TW" altLang="en-US" dirty="0"/>
          </a:p>
        </p:txBody>
      </p:sp>
    </p:spTree>
    <p:extLst>
      <p:ext uri="{BB962C8B-B14F-4D97-AF65-F5344CB8AC3E}">
        <p14:creationId xmlns:p14="http://schemas.microsoft.com/office/powerpoint/2010/main" val="1888018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We</a:t>
            </a:r>
            <a:r>
              <a:rPr kumimoji="1" lang="en-US" altLang="zh-TW" baseline="0" dirty="0" smtClean="0"/>
              <a:t> apply a standard multi-head attention mechanism to combine the symbolic sequence with the enhancement model. The symbolic sequence is used as keys and values, in this way, the decoder acts as some kind of TTS model, since the symbolic sequence contains high-level phoneme information. But to generate the original clean speech, we also need speaker information as well, and the skip-connections can provide the necessary information flow.</a:t>
            </a:r>
          </a:p>
        </p:txBody>
      </p:sp>
      <p:sp>
        <p:nvSpPr>
          <p:cNvPr id="4" name="投影片編號版面配置區 3"/>
          <p:cNvSpPr>
            <a:spLocks noGrp="1"/>
          </p:cNvSpPr>
          <p:nvPr>
            <p:ph type="sldNum" sz="quarter" idx="10"/>
          </p:nvPr>
        </p:nvSpPr>
        <p:spPr/>
        <p:txBody>
          <a:bodyPr/>
          <a:lstStyle/>
          <a:p>
            <a:fld id="{9611FA02-ED30-4F1D-969F-8EC83CC82334}" type="slidenum">
              <a:rPr lang="zh-TW" altLang="en-US" smtClean="0"/>
              <a:pPr/>
              <a:t>19</a:t>
            </a:fld>
            <a:endParaRPr lang="zh-TW" altLang="en-US" dirty="0"/>
          </a:p>
        </p:txBody>
      </p:sp>
    </p:spTree>
    <p:extLst>
      <p:ext uri="{BB962C8B-B14F-4D97-AF65-F5344CB8AC3E}">
        <p14:creationId xmlns:p14="http://schemas.microsoft.com/office/powerpoint/2010/main" val="1204695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smtClean="0"/>
              <a:t>Then</a:t>
            </a:r>
            <a:r>
              <a:rPr kumimoji="1" lang="en-US" altLang="zh-TW" baseline="0" dirty="0" smtClean="0"/>
              <a:t> we can see that the proposed method is better than the two baselines across all SNR levels, especially at higher SNR. Here the number 64 suggests the number of tokens in the codebook.</a:t>
            </a:r>
            <a:endParaRPr kumimoji="1" lang="zh-TW" altLang="en-US" dirty="0"/>
          </a:p>
        </p:txBody>
      </p:sp>
      <p:sp>
        <p:nvSpPr>
          <p:cNvPr id="4" name="投影片編號版面配置區 3"/>
          <p:cNvSpPr>
            <a:spLocks noGrp="1"/>
          </p:cNvSpPr>
          <p:nvPr>
            <p:ph type="sldNum" sz="quarter" idx="10"/>
          </p:nvPr>
        </p:nvSpPr>
        <p:spPr/>
        <p:txBody>
          <a:bodyPr/>
          <a:lstStyle/>
          <a:p>
            <a:fld id="{9611FA02-ED30-4F1D-969F-8EC83CC82334}" type="slidenum">
              <a:rPr lang="zh-TW" altLang="en-US" smtClean="0"/>
              <a:pPr/>
              <a:t>20</a:t>
            </a:fld>
            <a:endParaRPr lang="zh-TW" altLang="en-US" dirty="0"/>
          </a:p>
        </p:txBody>
      </p:sp>
    </p:spTree>
    <p:extLst>
      <p:ext uri="{BB962C8B-B14F-4D97-AF65-F5344CB8AC3E}">
        <p14:creationId xmlns:p14="http://schemas.microsoft.com/office/powerpoint/2010/main" val="91424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3</a:t>
            </a:fld>
            <a:endParaRPr lang="en-US"/>
          </a:p>
        </p:txBody>
      </p:sp>
    </p:spTree>
    <p:extLst>
      <p:ext uri="{BB962C8B-B14F-4D97-AF65-F5344CB8AC3E}">
        <p14:creationId xmlns:p14="http://schemas.microsoft.com/office/powerpoint/2010/main" val="510868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In this paper, we proposed a </a:t>
            </a:r>
          </a:p>
          <a:p>
            <a:endParaRPr kumimoji="1" lang="zh-TW" altLang="en-US" dirty="0"/>
          </a:p>
        </p:txBody>
      </p:sp>
      <p:sp>
        <p:nvSpPr>
          <p:cNvPr id="4" name="投影片編號版面配置區 3"/>
          <p:cNvSpPr>
            <a:spLocks noGrp="1"/>
          </p:cNvSpPr>
          <p:nvPr>
            <p:ph type="sldNum" sz="quarter" idx="10"/>
          </p:nvPr>
        </p:nvSpPr>
        <p:spPr/>
        <p:txBody>
          <a:bodyPr/>
          <a:lstStyle/>
          <a:p>
            <a:fld id="{9611FA02-ED30-4F1D-969F-8EC83CC82334}" type="slidenum">
              <a:rPr lang="zh-TW" altLang="en-US" smtClean="0"/>
              <a:pPr/>
              <a:t>21</a:t>
            </a:fld>
            <a:endParaRPr lang="zh-TW" altLang="en-US" dirty="0"/>
          </a:p>
        </p:txBody>
      </p:sp>
    </p:spTree>
    <p:extLst>
      <p:ext uri="{BB962C8B-B14F-4D97-AF65-F5344CB8AC3E}">
        <p14:creationId xmlns:p14="http://schemas.microsoft.com/office/powerpoint/2010/main" val="176978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a:t>
            </a:r>
            <a:r>
              <a:rPr lang="zh-TW" altLang="en-US" dirty="0" smtClean="0"/>
              <a:t>的街景跟實際</a:t>
            </a:r>
            <a:r>
              <a:rPr lang="en-US" altLang="zh-TW" dirty="0" smtClean="0"/>
              <a:t>testing</a:t>
            </a:r>
            <a:r>
              <a:rPr lang="zh-TW" altLang="en-US" dirty="0" smtClean="0"/>
              <a:t>的街景不一樣，不同季節</a:t>
            </a:r>
            <a:endParaRPr lang="en-US" altLang="zh-TW" dirty="0" smtClean="0"/>
          </a:p>
          <a:p>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4</a:t>
            </a:fld>
            <a:endParaRPr lang="en-US"/>
          </a:p>
        </p:txBody>
      </p:sp>
    </p:spTree>
    <p:extLst>
      <p:ext uri="{BB962C8B-B14F-4D97-AF65-F5344CB8AC3E}">
        <p14:creationId xmlns:p14="http://schemas.microsoft.com/office/powerpoint/2010/main" val="1786469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smtClean="0"/>
              <a:t>model</a:t>
            </a:r>
            <a:r>
              <a:rPr lang="zh-TW" altLang="en-US" dirty="0" smtClean="0"/>
              <a:t>的應用情節：</a:t>
            </a:r>
            <a:r>
              <a:rPr lang="en-US" altLang="zh-TW" dirty="0" smtClean="0"/>
              <a:t>adapt</a:t>
            </a:r>
            <a:r>
              <a:rPr lang="zh-TW" altLang="en-US" dirty="0" smtClean="0"/>
              <a:t>到某個噪音環境</a:t>
            </a:r>
            <a:endParaRPr lang="en-US" altLang="zh-TW" dirty="0" smtClean="0"/>
          </a:p>
        </p:txBody>
      </p:sp>
      <p:sp>
        <p:nvSpPr>
          <p:cNvPr id="4" name="Slide Number Placeholder 3"/>
          <p:cNvSpPr>
            <a:spLocks noGrp="1"/>
          </p:cNvSpPr>
          <p:nvPr>
            <p:ph type="sldNum" sz="quarter" idx="10"/>
          </p:nvPr>
        </p:nvSpPr>
        <p:spPr/>
        <p:txBody>
          <a:bodyPr/>
          <a:lstStyle/>
          <a:p>
            <a:fld id="{F17C876E-06D1-4621-AC32-364DFCF6167B}" type="slidenum">
              <a:rPr lang="en-US" smtClean="0"/>
              <a:t>5</a:t>
            </a:fld>
            <a:endParaRPr lang="en-US"/>
          </a:p>
        </p:txBody>
      </p:sp>
    </p:spTree>
    <p:extLst>
      <p:ext uri="{BB962C8B-B14F-4D97-AF65-F5344CB8AC3E}">
        <p14:creationId xmlns:p14="http://schemas.microsoft.com/office/powerpoint/2010/main" val="206480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因為是針對</a:t>
            </a:r>
            <a:r>
              <a:rPr lang="en-US" altLang="zh-TW" dirty="0" smtClean="0"/>
              <a:t>target</a:t>
            </a:r>
            <a:r>
              <a:rPr lang="en-US" altLang="zh-TW" baseline="0" dirty="0" smtClean="0"/>
              <a:t> noise</a:t>
            </a:r>
            <a:r>
              <a:rPr lang="zh-TW" altLang="en-US" baseline="0" dirty="0" smtClean="0"/>
              <a:t>做</a:t>
            </a:r>
            <a:r>
              <a:rPr lang="en-US" altLang="zh-TW" baseline="0" dirty="0" smtClean="0"/>
              <a:t>adaptation</a:t>
            </a:r>
            <a:r>
              <a:rPr lang="zh-TW" altLang="en-US" baseline="0" dirty="0" smtClean="0"/>
              <a:t>，所以</a:t>
            </a:r>
            <a:r>
              <a:rPr lang="en-US" altLang="zh-TW" baseline="0" dirty="0" smtClean="0"/>
              <a:t>testing noise</a:t>
            </a:r>
            <a:r>
              <a:rPr lang="zh-TW" altLang="en-US" baseline="0" dirty="0" smtClean="0"/>
              <a:t>是一樣的</a:t>
            </a:r>
            <a:endParaRPr lang="en-US" altLang="zh-TW" baseline="0" dirty="0" smtClean="0"/>
          </a:p>
        </p:txBody>
      </p:sp>
      <p:sp>
        <p:nvSpPr>
          <p:cNvPr id="4" name="Slide Number Placeholder 3"/>
          <p:cNvSpPr>
            <a:spLocks noGrp="1"/>
          </p:cNvSpPr>
          <p:nvPr>
            <p:ph type="sldNum" sz="quarter" idx="10"/>
          </p:nvPr>
        </p:nvSpPr>
        <p:spPr/>
        <p:txBody>
          <a:bodyPr/>
          <a:lstStyle/>
          <a:p>
            <a:fld id="{F17C876E-06D1-4621-AC32-364DFCF6167B}" type="slidenum">
              <a:rPr lang="en-US" smtClean="0"/>
              <a:t>6</a:t>
            </a:fld>
            <a:endParaRPr lang="en-US"/>
          </a:p>
        </p:txBody>
      </p:sp>
    </p:spTree>
    <p:extLst>
      <p:ext uri="{BB962C8B-B14F-4D97-AF65-F5344CB8AC3E}">
        <p14:creationId xmlns:p14="http://schemas.microsoft.com/office/powerpoint/2010/main" val="128771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只要</a:t>
            </a:r>
            <a:r>
              <a:rPr lang="en-US" altLang="zh-TW" dirty="0" smtClean="0"/>
              <a:t>60</a:t>
            </a:r>
            <a:r>
              <a:rPr lang="zh-TW" altLang="en-US" dirty="0" smtClean="0"/>
              <a:t>句</a:t>
            </a:r>
            <a:r>
              <a:rPr lang="en-US" altLang="zh-TW" dirty="0" smtClean="0"/>
              <a:t>adaptation data</a:t>
            </a:r>
            <a:r>
              <a:rPr lang="zh-TW" altLang="en-US" dirty="0" smtClean="0"/>
              <a:t>就有顯著進步</a:t>
            </a:r>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7</a:t>
            </a:fld>
            <a:endParaRPr lang="en-US"/>
          </a:p>
        </p:txBody>
      </p:sp>
    </p:spTree>
    <p:extLst>
      <p:ext uri="{BB962C8B-B14F-4D97-AF65-F5344CB8AC3E}">
        <p14:creationId xmlns:p14="http://schemas.microsoft.com/office/powerpoint/2010/main" val="21204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PESQ</a:t>
            </a:r>
            <a:r>
              <a:rPr lang="zh-TW" altLang="en-US" dirty="0" smtClean="0"/>
              <a:t>跟</a:t>
            </a:r>
            <a:r>
              <a:rPr lang="en-US" altLang="zh-TW" dirty="0" smtClean="0"/>
              <a:t>SSNR</a:t>
            </a:r>
            <a:r>
              <a:rPr lang="zh-TW" altLang="en-US" dirty="0" smtClean="0"/>
              <a:t>有隨著</a:t>
            </a:r>
            <a:r>
              <a:rPr lang="en-US" altLang="zh-TW" dirty="0" smtClean="0"/>
              <a:t>adaptation data</a:t>
            </a:r>
            <a:r>
              <a:rPr lang="zh-TW" altLang="en-US" dirty="0" smtClean="0"/>
              <a:t>變多跟著增加的趨勢</a:t>
            </a:r>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8</a:t>
            </a:fld>
            <a:endParaRPr lang="en-US"/>
          </a:p>
        </p:txBody>
      </p:sp>
    </p:spTree>
    <p:extLst>
      <p:ext uri="{BB962C8B-B14F-4D97-AF65-F5344CB8AC3E}">
        <p14:creationId xmlns:p14="http://schemas.microsoft.com/office/powerpoint/2010/main" val="197378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9</a:t>
            </a:fld>
            <a:endParaRPr lang="en-US"/>
          </a:p>
        </p:txBody>
      </p:sp>
    </p:spTree>
    <p:extLst>
      <p:ext uri="{BB962C8B-B14F-4D97-AF65-F5344CB8AC3E}">
        <p14:creationId xmlns:p14="http://schemas.microsoft.com/office/powerpoint/2010/main" val="1909557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Discriminator</a:t>
            </a:r>
            <a:r>
              <a:rPr lang="zh-TW" altLang="en-US" baseline="0" dirty="0" smtClean="0"/>
              <a:t> </a:t>
            </a:r>
            <a:r>
              <a:rPr lang="en-US" altLang="zh-TW" baseline="0" dirty="0" smtClean="0"/>
              <a:t>input</a:t>
            </a:r>
            <a:r>
              <a:rPr lang="zh-TW" altLang="en-US" baseline="0" dirty="0" smtClean="0"/>
              <a:t>變成</a:t>
            </a:r>
            <a:r>
              <a:rPr lang="en-US" altLang="zh-TW" baseline="0" dirty="0" smtClean="0"/>
              <a:t>enhancement model</a:t>
            </a:r>
            <a:r>
              <a:rPr lang="zh-TW" altLang="en-US" baseline="0" dirty="0" smtClean="0"/>
              <a:t>的</a:t>
            </a:r>
            <a:r>
              <a:rPr lang="en-US" altLang="zh-TW" baseline="0" dirty="0" smtClean="0"/>
              <a:t>output</a:t>
            </a:r>
          </a:p>
          <a:p>
            <a:endParaRPr lang="en-US" dirty="0"/>
          </a:p>
        </p:txBody>
      </p:sp>
      <p:sp>
        <p:nvSpPr>
          <p:cNvPr id="4" name="Slide Number Placeholder 3"/>
          <p:cNvSpPr>
            <a:spLocks noGrp="1"/>
          </p:cNvSpPr>
          <p:nvPr>
            <p:ph type="sldNum" sz="quarter" idx="10"/>
          </p:nvPr>
        </p:nvSpPr>
        <p:spPr/>
        <p:txBody>
          <a:bodyPr/>
          <a:lstStyle/>
          <a:p>
            <a:fld id="{F17C876E-06D1-4621-AC32-364DFCF6167B}" type="slidenum">
              <a:rPr lang="en-US" smtClean="0"/>
              <a:t>10</a:t>
            </a:fld>
            <a:endParaRPr lang="en-US"/>
          </a:p>
        </p:txBody>
      </p:sp>
    </p:spTree>
    <p:extLst>
      <p:ext uri="{BB962C8B-B14F-4D97-AF65-F5344CB8AC3E}">
        <p14:creationId xmlns:p14="http://schemas.microsoft.com/office/powerpoint/2010/main" val="1833020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kumimoji="1" lang="zh-TW" altLang="en-US" smtClean="0"/>
              <a:t>按一下以編輯母片標題樣式</a:t>
            </a:r>
            <a:endParaRPr kumimoji="1"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smtClean="0"/>
              <a:t>按一下以編輯母片副標題樣式</a:t>
            </a:r>
            <a:endParaRPr kumimoji="1" lang="zh-TW" altLang="en-US"/>
          </a:p>
        </p:txBody>
      </p:sp>
      <p:sp>
        <p:nvSpPr>
          <p:cNvPr id="4" name="日期版面配置區 3"/>
          <p:cNvSpPr>
            <a:spLocks noGrp="1"/>
          </p:cNvSpPr>
          <p:nvPr>
            <p:ph type="dt" sz="half" idx="10"/>
          </p:nvPr>
        </p:nvSpPr>
        <p:spPr/>
        <p:txBody>
          <a:bodyPr/>
          <a:lstStyle/>
          <a:p>
            <a:r>
              <a:rPr kumimoji="1" lang="en-US" altLang="zh-TW" smtClean="0"/>
              <a:t>2019/7/15</a:t>
            </a:r>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1654075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r>
              <a:rPr kumimoji="1" lang="en-US" altLang="zh-TW" smtClean="0"/>
              <a:t>2019/7/15</a:t>
            </a:r>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143374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8724900" y="365125"/>
            <a:ext cx="2628900" cy="5811838"/>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r>
              <a:rPr kumimoji="1" lang="en-US" altLang="zh-TW" smtClean="0"/>
              <a:t>2019/7/15</a:t>
            </a:r>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224888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r>
              <a:rPr kumimoji="1" lang="en-US" altLang="zh-TW" smtClean="0"/>
              <a:t>2019/7/15</a:t>
            </a:r>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1882862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r>
              <a:rPr kumimoji="1" lang="en-US" altLang="zh-TW" smtClean="0"/>
              <a:t>2019/7/15</a:t>
            </a:r>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659562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838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6172200" y="1825625"/>
            <a:ext cx="5181600" cy="435133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r>
              <a:rPr kumimoji="1" lang="en-US" altLang="zh-TW" smtClean="0"/>
              <a:t>2019/7/15</a:t>
            </a:r>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210790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r>
              <a:rPr kumimoji="1" lang="en-US" altLang="zh-TW" smtClean="0"/>
              <a:t>2019/7/15</a:t>
            </a:r>
            <a:endParaRPr kumimoji="1" lang="zh-TW" altLang="en-US"/>
          </a:p>
        </p:txBody>
      </p:sp>
      <p:sp>
        <p:nvSpPr>
          <p:cNvPr id="8" name="頁尾版面配置區 7"/>
          <p:cNvSpPr>
            <a:spLocks noGrp="1"/>
          </p:cNvSpPr>
          <p:nvPr>
            <p:ph type="ftr" sz="quarter" idx="11"/>
          </p:nvPr>
        </p:nvSpPr>
        <p:spPr/>
        <p:txBody>
          <a:bodyPr/>
          <a:lstStyle/>
          <a:p>
            <a:endParaRPr kumimoji="1" lang="zh-TW" altLang="en-US"/>
          </a:p>
        </p:txBody>
      </p:sp>
      <p:sp>
        <p:nvSpPr>
          <p:cNvPr id="9" name="投影片編號版面配置區 8"/>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481727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r>
              <a:rPr kumimoji="1" lang="en-US" altLang="zh-TW" smtClean="0"/>
              <a:t>2019/7/15</a:t>
            </a:r>
            <a:endParaRPr kumimoji="1" lang="zh-TW" altLang="en-US"/>
          </a:p>
        </p:txBody>
      </p:sp>
      <p:sp>
        <p:nvSpPr>
          <p:cNvPr id="4" name="頁尾版面配置區 3"/>
          <p:cNvSpPr>
            <a:spLocks noGrp="1"/>
          </p:cNvSpPr>
          <p:nvPr>
            <p:ph type="ftr" sz="quarter" idx="11"/>
          </p:nvPr>
        </p:nvSpPr>
        <p:spPr/>
        <p:txBody>
          <a:bodyPr/>
          <a:lstStyle/>
          <a:p>
            <a:endParaRPr kumimoji="1" lang="zh-TW" altLang="en-US"/>
          </a:p>
        </p:txBody>
      </p:sp>
      <p:sp>
        <p:nvSpPr>
          <p:cNvPr id="5" name="投影片編號版面配置區 4"/>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379566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r>
              <a:rPr kumimoji="1" lang="en-US" altLang="zh-TW" smtClean="0"/>
              <a:t>2019/7/15</a:t>
            </a:r>
            <a:endParaRPr kumimoji="1" lang="zh-TW" altLang="en-US"/>
          </a:p>
        </p:txBody>
      </p:sp>
      <p:sp>
        <p:nvSpPr>
          <p:cNvPr id="3" name="頁尾版面配置區 2"/>
          <p:cNvSpPr>
            <a:spLocks noGrp="1"/>
          </p:cNvSpPr>
          <p:nvPr>
            <p:ph type="ftr" sz="quarter" idx="1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1353112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r>
              <a:rPr kumimoji="1" lang="en-US" altLang="zh-TW" smtClean="0"/>
              <a:t>2019/7/15</a:t>
            </a:r>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2051566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r>
              <a:rPr kumimoji="1" lang="en-US" altLang="zh-TW" smtClean="0"/>
              <a:t>2019/7/15</a:t>
            </a:r>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6885781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zh-TW" smtClean="0"/>
              <a:t>2019/7/15</a:t>
            </a:r>
            <a:endParaRPr kumimoji="1"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12CF7-E6FB-9D44-80C1-B0DBA1F1E783}" type="slidenum">
              <a:rPr kumimoji="1" lang="zh-TW" altLang="en-US" smtClean="0"/>
              <a:t>‹#›</a:t>
            </a:fld>
            <a:endParaRPr kumimoji="1" lang="zh-TW" altLang="en-US"/>
          </a:p>
        </p:txBody>
      </p:sp>
    </p:spTree>
    <p:extLst>
      <p:ext uri="{BB962C8B-B14F-4D97-AF65-F5344CB8AC3E}">
        <p14:creationId xmlns:p14="http://schemas.microsoft.com/office/powerpoint/2010/main" val="48652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1" Type="http://schemas.openxmlformats.org/officeDocument/2006/relationships/slideLayout" Target="../slideLayouts/slideLayout2.xml"/><Relationship Id="rId12" Type="http://schemas.openxmlformats.org/officeDocument/2006/relationships/notesSlide" Target="../notesSlides/notesSlide12.xml"/><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4.png"/><Relationship Id="rId1" Type="http://schemas.microsoft.com/office/2007/relationships/media" Target="../media/media13.wav"/><Relationship Id="rId2" Type="http://schemas.openxmlformats.org/officeDocument/2006/relationships/audio" Target="../media/media13.wav"/><Relationship Id="rId3" Type="http://schemas.microsoft.com/office/2007/relationships/media" Target="../media/media14.wav"/><Relationship Id="rId4" Type="http://schemas.openxmlformats.org/officeDocument/2006/relationships/audio" Target="../media/media14.wav"/><Relationship Id="rId5" Type="http://schemas.microsoft.com/office/2007/relationships/media" Target="../media/media15.wav"/><Relationship Id="rId6" Type="http://schemas.openxmlformats.org/officeDocument/2006/relationships/audio" Target="../media/media15.wav"/><Relationship Id="rId7" Type="http://schemas.microsoft.com/office/2007/relationships/media" Target="../media/media16.wav"/><Relationship Id="rId8" Type="http://schemas.openxmlformats.org/officeDocument/2006/relationships/audio" Target="../media/media16.wav"/><Relationship Id="rId9" Type="http://schemas.microsoft.com/office/2007/relationships/media" Target="../media/media17.wav"/><Relationship Id="rId10" Type="http://schemas.openxmlformats.org/officeDocument/2006/relationships/audio" Target="../media/media17.wa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hyperlink" Target="http://www.eecs.umich.edu/eecs/pdfs/events/4142.pdf"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9" Type="http://schemas.microsoft.com/office/2007/relationships/media" Target="../media/media5.wav"/><Relationship Id="rId20" Type="http://schemas.openxmlformats.org/officeDocument/2006/relationships/audio" Target="../media/media10.wav"/><Relationship Id="rId21" Type="http://schemas.microsoft.com/office/2007/relationships/media" Target="../media/media11.wav"/><Relationship Id="rId22" Type="http://schemas.openxmlformats.org/officeDocument/2006/relationships/audio" Target="../media/media11.wav"/><Relationship Id="rId23" Type="http://schemas.microsoft.com/office/2007/relationships/media" Target="../media/media12.wav"/><Relationship Id="rId24" Type="http://schemas.openxmlformats.org/officeDocument/2006/relationships/audio" Target="../media/media12.wav"/><Relationship Id="rId25" Type="http://schemas.openxmlformats.org/officeDocument/2006/relationships/slideLayout" Target="../slideLayouts/slideLayout2.xml"/><Relationship Id="rId26" Type="http://schemas.openxmlformats.org/officeDocument/2006/relationships/notesSlide" Target="../notesSlides/notesSlide8.xml"/><Relationship Id="rId27" Type="http://schemas.openxmlformats.org/officeDocument/2006/relationships/image" Target="../media/image11.png"/><Relationship Id="rId28" Type="http://schemas.openxmlformats.org/officeDocument/2006/relationships/image" Target="../media/image12.png"/><Relationship Id="rId29" Type="http://schemas.openxmlformats.org/officeDocument/2006/relationships/image" Target="../media/image14.png"/><Relationship Id="rId10" Type="http://schemas.openxmlformats.org/officeDocument/2006/relationships/audio" Target="../media/media5.wav"/><Relationship Id="rId11" Type="http://schemas.microsoft.com/office/2007/relationships/media" Target="../media/media6.wav"/><Relationship Id="rId12" Type="http://schemas.openxmlformats.org/officeDocument/2006/relationships/audio" Target="../media/media6.wav"/><Relationship Id="rId13" Type="http://schemas.microsoft.com/office/2007/relationships/media" Target="../media/media7.wav"/><Relationship Id="rId14" Type="http://schemas.openxmlformats.org/officeDocument/2006/relationships/audio" Target="../media/media7.wav"/><Relationship Id="rId15" Type="http://schemas.microsoft.com/office/2007/relationships/media" Target="../media/media8.wav"/><Relationship Id="rId16" Type="http://schemas.openxmlformats.org/officeDocument/2006/relationships/audio" Target="../media/media8.wav"/><Relationship Id="rId17" Type="http://schemas.microsoft.com/office/2007/relationships/media" Target="../media/media9.wav"/><Relationship Id="rId18" Type="http://schemas.openxmlformats.org/officeDocument/2006/relationships/audio" Target="../media/media9.wav"/><Relationship Id="rId19" Type="http://schemas.microsoft.com/office/2007/relationships/media" Target="../media/media10.wav"/><Relationship Id="rId1" Type="http://schemas.microsoft.com/office/2007/relationships/media" Target="../media/media1.wav"/><Relationship Id="rId2" Type="http://schemas.openxmlformats.org/officeDocument/2006/relationships/audio" Target="../media/media1.wav"/><Relationship Id="rId3" Type="http://schemas.microsoft.com/office/2007/relationships/media" Target="../media/media2.wav"/><Relationship Id="rId4" Type="http://schemas.openxmlformats.org/officeDocument/2006/relationships/audio" Target="../media/media2.wav"/><Relationship Id="rId5" Type="http://schemas.microsoft.com/office/2007/relationships/media" Target="../media/media3.wav"/><Relationship Id="rId6" Type="http://schemas.openxmlformats.org/officeDocument/2006/relationships/audio" Target="../media/media3.wav"/><Relationship Id="rId7" Type="http://schemas.microsoft.com/office/2007/relationships/media" Target="../media/media4.wav"/><Relationship Id="rId8" Type="http://schemas.openxmlformats.org/officeDocument/2006/relationships/audio" Target="../media/media4.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kumimoji="1" lang="zh-TW" altLang="en-US" dirty="0" smtClean="0">
                <a:latin typeface="Times New Roman" charset="0"/>
                <a:ea typeface="Times New Roman" charset="0"/>
                <a:cs typeface="Times New Roman" charset="0"/>
              </a:rPr>
              <a:t>研究方向</a:t>
            </a:r>
            <a:endParaRPr kumimoji="1" lang="zh-TW" altLang="en-US" dirty="0">
              <a:latin typeface="Times New Roman" charset="0"/>
              <a:ea typeface="Times New Roman" charset="0"/>
              <a:cs typeface="Times New Roman" charset="0"/>
            </a:endParaRPr>
          </a:p>
        </p:txBody>
      </p:sp>
      <p:sp>
        <p:nvSpPr>
          <p:cNvPr id="3" name="副標題 2"/>
          <p:cNvSpPr>
            <a:spLocks noGrp="1"/>
          </p:cNvSpPr>
          <p:nvPr>
            <p:ph type="subTitle" idx="1"/>
          </p:nvPr>
        </p:nvSpPr>
        <p:spPr/>
        <p:txBody>
          <a:bodyPr/>
          <a:lstStyle/>
          <a:p>
            <a:r>
              <a:rPr kumimoji="1" lang="zh-TW" altLang="en-US" sz="2800" b="1" dirty="0" smtClean="0"/>
              <a:t>廖峴鋒</a:t>
            </a:r>
            <a:endParaRPr kumimoji="1" lang="en-US" altLang="zh-TW" sz="2800" b="1" dirty="0" smtClean="0"/>
          </a:p>
          <a:p>
            <a:endParaRPr kumimoji="1" lang="zh-TW" altLang="en-US" dirty="0"/>
          </a:p>
        </p:txBody>
      </p:sp>
      <p:pic>
        <p:nvPicPr>
          <p:cNvPr id="4" name="圖片 3"/>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51893" y="306359"/>
            <a:ext cx="1539933" cy="1539933"/>
          </a:xfrm>
          <a:prstGeom prst="rect">
            <a:avLst/>
          </a:prstGeom>
        </p:spPr>
      </p:pic>
      <p:pic>
        <p:nvPicPr>
          <p:cNvPr id="5" name="圖片 4"/>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158818" y="306359"/>
            <a:ext cx="1681289" cy="1667742"/>
          </a:xfrm>
          <a:prstGeom prst="rect">
            <a:avLst/>
          </a:prstGeom>
        </p:spPr>
      </p:pic>
    </p:spTree>
    <p:extLst>
      <p:ext uri="{BB962C8B-B14F-4D97-AF65-F5344CB8AC3E}">
        <p14:creationId xmlns:p14="http://schemas.microsoft.com/office/powerpoint/2010/main" val="874143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31C9E-D468-4620-8C80-0A14ADE47D47}"/>
              </a:ext>
            </a:extLst>
          </p:cNvPr>
          <p:cNvSpPr>
            <a:spLocks noGrp="1"/>
          </p:cNvSpPr>
          <p:nvPr>
            <p:ph type="title"/>
          </p:nvPr>
        </p:nvSpPr>
        <p:spPr/>
        <p:txBody>
          <a:bodyPr/>
          <a:lstStyle/>
          <a:p>
            <a:r>
              <a:rPr lang="en-US" dirty="0" smtClean="0">
                <a:latin typeface="Times New Roman" charset="0"/>
                <a:ea typeface="Times New Roman" charset="0"/>
                <a:cs typeface="Times New Roman" charset="0"/>
              </a:rPr>
              <a:t>Output space noise adaptive SE</a:t>
            </a:r>
            <a:endParaRPr lang="en-US" dirty="0">
              <a:latin typeface="Times New Roman" charset="0"/>
              <a:ea typeface="Times New Roman" charset="0"/>
              <a:cs typeface="Times New Roman"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3847" y="2370137"/>
            <a:ext cx="8947556" cy="4351338"/>
          </a:xfrm>
        </p:spPr>
      </p:pic>
      <p:sp>
        <p:nvSpPr>
          <p:cNvPr id="6" name="Content Placeholder 2">
            <a:extLst>
              <a:ext uri="{FF2B5EF4-FFF2-40B4-BE49-F238E27FC236}">
                <a16:creationId xmlns:a16="http://schemas.microsoft.com/office/drawing/2014/main" xmlns="" id="{77DED026-68DD-440F-B188-DE23B1697D43}"/>
              </a:ext>
            </a:extLst>
          </p:cNvPr>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latin typeface="Times New Roman" charset="0"/>
                <a:ea typeface="Times New Roman" charset="0"/>
                <a:cs typeface="Times New Roman" charset="0"/>
              </a:rPr>
              <a:t>Inspired by </a:t>
            </a:r>
            <a:r>
              <a:rPr lang="en-US" altLang="zh-TW" dirty="0" smtClean="0">
                <a:latin typeface="Times New Roman" charset="0"/>
                <a:ea typeface="Times New Roman" charset="0"/>
                <a:cs typeface="Times New Roman" charset="0"/>
              </a:rPr>
              <a:t>Tsai</a:t>
            </a:r>
            <a:r>
              <a:rPr lang="en-US" altLang="zh-TW" dirty="0">
                <a:latin typeface="Times New Roman" charset="0"/>
                <a:ea typeface="Times New Roman" charset="0"/>
                <a:cs typeface="Times New Roman" charset="0"/>
              </a:rPr>
              <a:t>, et </a:t>
            </a:r>
            <a:r>
              <a:rPr lang="en-US" altLang="zh-TW">
                <a:latin typeface="Times New Roman" charset="0"/>
                <a:ea typeface="Times New Roman" charset="0"/>
                <a:cs typeface="Times New Roman" charset="0"/>
              </a:rPr>
              <a:t>al</a:t>
            </a:r>
            <a:r>
              <a:rPr lang="en-US" altLang="zh-TW" smtClean="0">
                <a:latin typeface="Times New Roman" charset="0"/>
                <a:ea typeface="Times New Roman" charset="0"/>
                <a:cs typeface="Times New Roman" charset="0"/>
              </a:rPr>
              <a:t>. </a:t>
            </a:r>
            <a:r>
              <a:rPr kumimoji="1" lang="en-US" altLang="zh-TW" smtClean="0">
                <a:latin typeface="Times New Roman" charset="0"/>
                <a:ea typeface="Times New Roman" charset="0"/>
                <a:cs typeface="Times New Roman" charset="0"/>
              </a:rPr>
              <a:t>[3] </a:t>
            </a:r>
            <a:r>
              <a:rPr kumimoji="1" lang="en-US" altLang="zh-TW" dirty="0" smtClean="0">
                <a:latin typeface="Times New Roman" charset="0"/>
                <a:ea typeface="Times New Roman" charset="0"/>
                <a:cs typeface="Times New Roman" charset="0"/>
              </a:rPr>
              <a:t>(semantic segmentation)</a:t>
            </a:r>
            <a:endParaRPr lang="en-US" altLang="zh-TW"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3" name="投影片編號版面配置區 2"/>
          <p:cNvSpPr>
            <a:spLocks noGrp="1"/>
          </p:cNvSpPr>
          <p:nvPr>
            <p:ph type="sldNum" sz="quarter" idx="12"/>
          </p:nvPr>
        </p:nvSpPr>
        <p:spPr/>
        <p:txBody>
          <a:bodyPr/>
          <a:lstStyle/>
          <a:p>
            <a:fld id="{14C12CF7-E6FB-9D44-80C1-B0DBA1F1E783}" type="slidenum">
              <a:rPr kumimoji="1" lang="zh-TW" altLang="en-US" smtClean="0"/>
              <a:t>10</a:t>
            </a:fld>
            <a:endParaRPr kumimoji="1" lang="zh-TW" altLang="en-US"/>
          </a:p>
        </p:txBody>
      </p:sp>
    </p:spTree>
    <p:extLst>
      <p:ext uri="{BB962C8B-B14F-4D97-AF65-F5344CB8AC3E}">
        <p14:creationId xmlns:p14="http://schemas.microsoft.com/office/powerpoint/2010/main" val="1074681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31C9E-D468-4620-8C80-0A14ADE47D47}"/>
              </a:ext>
            </a:extLst>
          </p:cNvPr>
          <p:cNvSpPr>
            <a:spLocks noGrp="1"/>
          </p:cNvSpPr>
          <p:nvPr>
            <p:ph type="title"/>
          </p:nvPr>
        </p:nvSpPr>
        <p:spPr/>
        <p:txBody>
          <a:bodyPr/>
          <a:lstStyle/>
          <a:p>
            <a:r>
              <a:rPr lang="en-US" dirty="0" smtClean="0">
                <a:latin typeface="Times New Roman" charset="0"/>
                <a:ea typeface="Times New Roman" charset="0"/>
                <a:cs typeface="Times New Roman" charset="0"/>
              </a:rPr>
              <a:t>Dataset</a:t>
            </a:r>
            <a:endParaRPr lang="en-US" dirty="0">
              <a:latin typeface="Times New Roman" charset="0"/>
              <a:ea typeface="Times New Roman" charset="0"/>
              <a:cs typeface="Times New Roman" charset="0"/>
            </a:endParaRPr>
          </a:p>
        </p:txBody>
      </p:sp>
      <p:sp>
        <p:nvSpPr>
          <p:cNvPr id="3" name="Content Placeholder 2">
            <a:extLst>
              <a:ext uri="{FF2B5EF4-FFF2-40B4-BE49-F238E27FC236}">
                <a16:creationId xmlns:a16="http://schemas.microsoft.com/office/drawing/2014/main" xmlns="" id="{77DED026-68DD-440F-B188-DE23B1697D43}"/>
              </a:ext>
            </a:extLst>
          </p:cNvPr>
          <p:cNvSpPr>
            <a:spLocks noGrp="1"/>
          </p:cNvSpPr>
          <p:nvPr>
            <p:ph idx="1"/>
          </p:nvPr>
        </p:nvSpPr>
        <p:spPr>
          <a:xfrm>
            <a:off x="838200" y="1825625"/>
            <a:ext cx="10515600" cy="4351338"/>
          </a:xfrm>
        </p:spPr>
        <p:txBody>
          <a:bodyPr/>
          <a:lstStyle/>
          <a:p>
            <a:r>
              <a:rPr lang="en-US" dirty="0" smtClean="0">
                <a:latin typeface="Times New Roman" charset="0"/>
                <a:ea typeface="Times New Roman" charset="0"/>
                <a:cs typeface="Times New Roman" charset="0"/>
              </a:rPr>
              <a:t>TIMIT dataset</a:t>
            </a:r>
          </a:p>
          <a:p>
            <a:r>
              <a:rPr lang="en-US" dirty="0" smtClean="0">
                <a:latin typeface="Times New Roman" charset="0"/>
                <a:ea typeface="Times New Roman" charset="0"/>
                <a:cs typeface="Times New Roman" charset="0"/>
              </a:rPr>
              <a:t>Source domain = 100 clean * 5 noise types </a:t>
            </a:r>
            <a:r>
              <a:rPr lang="en-US" dirty="0" smtClean="0">
                <a:latin typeface="Times New Roman" charset="0"/>
                <a:ea typeface="Times New Roman" charset="0"/>
                <a:cs typeface="Times New Roman" charset="0"/>
              </a:rPr>
              <a:t>=&gt; </a:t>
            </a:r>
            <a:r>
              <a:rPr lang="en-US" b="1" i="1" dirty="0" smtClean="0">
                <a:latin typeface="Times New Roman" charset="0"/>
                <a:ea typeface="Times New Roman" charset="0"/>
                <a:cs typeface="Times New Roman" charset="0"/>
              </a:rPr>
              <a:t>3,000 noisy</a:t>
            </a:r>
          </a:p>
          <a:p>
            <a:r>
              <a:rPr lang="en-US" dirty="0" smtClean="0">
                <a:latin typeface="Times New Roman" charset="0"/>
                <a:ea typeface="Times New Roman" charset="0"/>
                <a:cs typeface="Times New Roman" charset="0"/>
              </a:rPr>
              <a:t>Target domain = 1000 clean * 5 noise type </a:t>
            </a:r>
            <a:r>
              <a:rPr lang="en-US" dirty="0" smtClean="0">
                <a:latin typeface="Times New Roman" charset="0"/>
                <a:ea typeface="Times New Roman" charset="0"/>
                <a:cs typeface="Times New Roman" charset="0"/>
              </a:rPr>
              <a:t>=&gt; </a:t>
            </a:r>
            <a:r>
              <a:rPr lang="en-US" b="1" i="1" dirty="0" smtClean="0">
                <a:latin typeface="Times New Roman" charset="0"/>
                <a:ea typeface="Times New Roman" charset="0"/>
                <a:cs typeface="Times New Roman" charset="0"/>
              </a:rPr>
              <a:t>30,000 noisy</a:t>
            </a:r>
          </a:p>
          <a:p>
            <a:r>
              <a:rPr lang="en-US" dirty="0" smtClean="0">
                <a:latin typeface="Times New Roman" charset="0"/>
                <a:ea typeface="Times New Roman" charset="0"/>
                <a:cs typeface="Times New Roman" charset="0"/>
              </a:rPr>
              <a:t>Test set = 192 clean *</a:t>
            </a:r>
            <a:r>
              <a:rPr lang="en-US" altLang="zh-TW" dirty="0" smtClean="0">
                <a:latin typeface="Times New Roman" charset="0"/>
                <a:ea typeface="Times New Roman" charset="0"/>
                <a:cs typeface="Times New Roman" charset="0"/>
              </a:rPr>
              <a:t> 2 noise type ([baby cry, airplane engine</a:t>
            </a:r>
            <a:r>
              <a:rPr lang="en-US" altLang="zh-TW" dirty="0" smtClean="0">
                <a:latin typeface="Times New Roman" charset="0"/>
                <a:ea typeface="Times New Roman" charset="0"/>
                <a:cs typeface="Times New Roman" charset="0"/>
              </a:rPr>
              <a:t>])</a:t>
            </a:r>
            <a:endParaRPr lang="en-US" dirty="0">
              <a:latin typeface="Times New Roman" charset="0"/>
              <a:ea typeface="Times New Roman" charset="0"/>
              <a:cs typeface="Times New Roman" charset="0"/>
            </a:endParaRPr>
          </a:p>
        </p:txBody>
      </p:sp>
      <p:sp>
        <p:nvSpPr>
          <p:cNvPr id="4" name="投影片編號版面配置區 3"/>
          <p:cNvSpPr>
            <a:spLocks noGrp="1"/>
          </p:cNvSpPr>
          <p:nvPr>
            <p:ph type="sldNum" sz="quarter" idx="12"/>
          </p:nvPr>
        </p:nvSpPr>
        <p:spPr/>
        <p:txBody>
          <a:bodyPr/>
          <a:lstStyle/>
          <a:p>
            <a:fld id="{14C12CF7-E6FB-9D44-80C1-B0DBA1F1E783}" type="slidenum">
              <a:rPr kumimoji="1" lang="zh-TW" altLang="en-US" smtClean="0"/>
              <a:t>11</a:t>
            </a:fld>
            <a:endParaRPr kumimoji="1" lang="zh-TW" altLang="en-US"/>
          </a:p>
        </p:txBody>
      </p:sp>
    </p:spTree>
    <p:extLst>
      <p:ext uri="{BB962C8B-B14F-4D97-AF65-F5344CB8AC3E}">
        <p14:creationId xmlns:p14="http://schemas.microsoft.com/office/powerpoint/2010/main" val="1226799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31C9E-D468-4620-8C80-0A14ADE47D47}"/>
              </a:ext>
            </a:extLst>
          </p:cNvPr>
          <p:cNvSpPr>
            <a:spLocks noGrp="1"/>
          </p:cNvSpPr>
          <p:nvPr>
            <p:ph type="title"/>
          </p:nvPr>
        </p:nvSpPr>
        <p:spPr/>
        <p:txBody>
          <a:bodyPr/>
          <a:lstStyle/>
          <a:p>
            <a:r>
              <a:rPr lang="en-US" dirty="0" smtClean="0">
                <a:latin typeface="Times New Roman" charset="0"/>
                <a:ea typeface="Times New Roman" charset="0"/>
                <a:cs typeface="Times New Roman" charset="0"/>
              </a:rPr>
              <a:t>Results</a:t>
            </a:r>
            <a:endParaRPr lang="en-US" dirty="0">
              <a:latin typeface="Times New Roman" charset="0"/>
              <a:ea typeface="Times New Roman" charset="0"/>
              <a:cs typeface="Times New Roman" charset="0"/>
            </a:endParaRPr>
          </a:p>
        </p:txBody>
      </p:sp>
      <p:sp>
        <p:nvSpPr>
          <p:cNvPr id="6" name="文字方塊 5"/>
          <p:cNvSpPr txBox="1"/>
          <p:nvPr/>
        </p:nvSpPr>
        <p:spPr>
          <a:xfrm>
            <a:off x="5636029" y="2975956"/>
            <a:ext cx="65" cy="276999"/>
          </a:xfrm>
          <a:prstGeom prst="rect">
            <a:avLst/>
          </a:prstGeom>
          <a:noFill/>
        </p:spPr>
        <p:txBody>
          <a:bodyPr wrap="none" lIns="0" tIns="0" rIns="0" bIns="0" rtlCol="0">
            <a:spAutoFit/>
          </a:bodyPr>
          <a:lstStyle/>
          <a:p>
            <a:endParaRPr kumimoji="1" lang="zh-TW" altLang="en-US" dirty="0"/>
          </a:p>
        </p:txBody>
      </p:sp>
      <p:pic>
        <p:nvPicPr>
          <p:cNvPr id="5" name="圖片 4"/>
          <p:cNvPicPr>
            <a:picLocks noChangeAspect="1"/>
          </p:cNvPicPr>
          <p:nvPr/>
        </p:nvPicPr>
        <p:blipFill>
          <a:blip r:embed="rId3"/>
          <a:stretch>
            <a:fillRect/>
          </a:stretch>
        </p:blipFill>
        <p:spPr>
          <a:xfrm>
            <a:off x="1373380" y="1584929"/>
            <a:ext cx="8968162" cy="4570465"/>
          </a:xfrm>
          <a:prstGeom prst="rect">
            <a:avLst/>
          </a:prstGeom>
        </p:spPr>
      </p:pic>
      <p:sp>
        <p:nvSpPr>
          <p:cNvPr id="7" name="文字方塊 6"/>
          <p:cNvSpPr txBox="1"/>
          <p:nvPr/>
        </p:nvSpPr>
        <p:spPr>
          <a:xfrm>
            <a:off x="4963662" y="1027906"/>
            <a:ext cx="2749103" cy="707886"/>
          </a:xfrm>
          <a:prstGeom prst="rect">
            <a:avLst/>
          </a:prstGeom>
          <a:noFill/>
        </p:spPr>
        <p:txBody>
          <a:bodyPr wrap="square" rtlCol="0">
            <a:spAutoFit/>
          </a:bodyPr>
          <a:lstStyle/>
          <a:p>
            <a:r>
              <a:rPr kumimoji="1" lang="en-US" altLang="zh-TW" sz="2000" dirty="0" smtClean="0">
                <a:solidFill>
                  <a:srgbClr val="FF0000"/>
                </a:solidFill>
                <a:latin typeface="Times New Roman" charset="0"/>
                <a:ea typeface="Times New Roman" charset="0"/>
                <a:cs typeface="Times New Roman" charset="0"/>
              </a:rPr>
              <a:t>Adaptation at self-attention layer output</a:t>
            </a:r>
            <a:endParaRPr kumimoji="1" lang="zh-TW" altLang="en-US" sz="2000" dirty="0">
              <a:solidFill>
                <a:srgbClr val="FF0000"/>
              </a:solidFill>
              <a:latin typeface="Times New Roman" charset="0"/>
              <a:ea typeface="Times New Roman" charset="0"/>
              <a:cs typeface="Times New Roman" charset="0"/>
            </a:endParaRPr>
          </a:p>
        </p:txBody>
      </p:sp>
      <p:sp>
        <p:nvSpPr>
          <p:cNvPr id="8" name="文字方塊 7"/>
          <p:cNvSpPr txBox="1"/>
          <p:nvPr/>
        </p:nvSpPr>
        <p:spPr>
          <a:xfrm>
            <a:off x="10305224" y="3236206"/>
            <a:ext cx="1741001" cy="1015663"/>
          </a:xfrm>
          <a:prstGeom prst="rect">
            <a:avLst/>
          </a:prstGeom>
          <a:noFill/>
        </p:spPr>
        <p:txBody>
          <a:bodyPr wrap="square" rtlCol="0">
            <a:spAutoFit/>
          </a:bodyPr>
          <a:lstStyle/>
          <a:p>
            <a:r>
              <a:rPr kumimoji="1" lang="en-US" altLang="zh-TW" sz="2000" dirty="0">
                <a:solidFill>
                  <a:srgbClr val="FF0000"/>
                </a:solidFill>
                <a:latin typeface="Times New Roman" charset="0"/>
                <a:ea typeface="Times New Roman" charset="0"/>
                <a:cs typeface="Times New Roman" charset="0"/>
              </a:rPr>
              <a:t>N</a:t>
            </a:r>
            <a:r>
              <a:rPr kumimoji="1" lang="en-US" altLang="zh-TW" sz="2000" dirty="0" smtClean="0">
                <a:solidFill>
                  <a:srgbClr val="FF0000"/>
                </a:solidFill>
                <a:latin typeface="Times New Roman" charset="0"/>
                <a:ea typeface="Times New Roman" charset="0"/>
                <a:cs typeface="Times New Roman" charset="0"/>
              </a:rPr>
              <a:t>o notable improvement</a:t>
            </a:r>
            <a:r>
              <a:rPr kumimoji="1" lang="zh-TW" altLang="en-US" sz="2000" dirty="0" smtClean="0">
                <a:solidFill>
                  <a:srgbClr val="FF0000"/>
                </a:solidFill>
                <a:latin typeface="Times New Roman" charset="0"/>
                <a:ea typeface="Times New Roman" charset="0"/>
                <a:cs typeface="Times New Roman" charset="0"/>
              </a:rPr>
              <a:t> </a:t>
            </a:r>
            <a:r>
              <a:rPr kumimoji="1" lang="en-US" altLang="zh-TW" sz="2000" dirty="0" smtClean="0">
                <a:solidFill>
                  <a:srgbClr val="FF0000"/>
                </a:solidFill>
                <a:latin typeface="Times New Roman" charset="0"/>
                <a:ea typeface="Times New Roman" charset="0"/>
                <a:cs typeface="Times New Roman" charset="0"/>
              </a:rPr>
              <a:t>on STOI</a:t>
            </a:r>
            <a:endParaRPr kumimoji="1" lang="zh-TW" altLang="en-US" sz="2000" dirty="0">
              <a:solidFill>
                <a:srgbClr val="FF0000"/>
              </a:solidFill>
              <a:latin typeface="Times New Roman" charset="0"/>
              <a:ea typeface="Times New Roman" charset="0"/>
              <a:cs typeface="Times New Roman" charset="0"/>
            </a:endParaRPr>
          </a:p>
        </p:txBody>
      </p:sp>
      <p:cxnSp>
        <p:nvCxnSpPr>
          <p:cNvPr id="10" name="曲線接點 9"/>
          <p:cNvCxnSpPr>
            <a:stCxn id="8" idx="0"/>
          </p:cNvCxnSpPr>
          <p:nvPr/>
        </p:nvCxnSpPr>
        <p:spPr>
          <a:xfrm rot="16200000" flipV="1">
            <a:off x="10214156" y="2274637"/>
            <a:ext cx="650404" cy="1272734"/>
          </a:xfrm>
          <a:prstGeom prst="curved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xmlns="" id="{77DED026-68DD-440F-B188-DE23B1697D4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Times New Roman" charset="0"/>
              <a:ea typeface="Times New Roman" charset="0"/>
              <a:cs typeface="Times New Roman" charset="0"/>
            </a:endParaRPr>
          </a:p>
        </p:txBody>
      </p:sp>
      <p:sp>
        <p:nvSpPr>
          <p:cNvPr id="19" name="弧線 18"/>
          <p:cNvSpPr/>
          <p:nvPr/>
        </p:nvSpPr>
        <p:spPr>
          <a:xfrm rot="5400000">
            <a:off x="5960831" y="4763084"/>
            <a:ext cx="1193845" cy="2437326"/>
          </a:xfrm>
          <a:prstGeom prst="arc">
            <a:avLst>
              <a:gd name="adj1" fmla="val 16200000"/>
              <a:gd name="adj2" fmla="val 540851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0" name="弧線 19"/>
          <p:cNvSpPr/>
          <p:nvPr/>
        </p:nvSpPr>
        <p:spPr>
          <a:xfrm rot="5400000">
            <a:off x="6717740" y="4776528"/>
            <a:ext cx="1193845" cy="2437326"/>
          </a:xfrm>
          <a:prstGeom prst="arc">
            <a:avLst>
              <a:gd name="adj1" fmla="val 16200000"/>
              <a:gd name="adj2" fmla="val 540851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1" name="文字方塊 20"/>
          <p:cNvSpPr txBox="1"/>
          <p:nvPr/>
        </p:nvSpPr>
        <p:spPr>
          <a:xfrm>
            <a:off x="8518294" y="5954066"/>
            <a:ext cx="1823248" cy="707886"/>
          </a:xfrm>
          <a:prstGeom prst="rect">
            <a:avLst/>
          </a:prstGeom>
          <a:noFill/>
        </p:spPr>
        <p:txBody>
          <a:bodyPr wrap="square" rtlCol="0">
            <a:spAutoFit/>
          </a:bodyPr>
          <a:lstStyle/>
          <a:p>
            <a:r>
              <a:rPr kumimoji="1" lang="en-US" altLang="zh-TW" sz="2000" dirty="0" smtClean="0">
                <a:solidFill>
                  <a:srgbClr val="FF0000"/>
                </a:solidFill>
                <a:latin typeface="Times New Roman" charset="0"/>
                <a:ea typeface="Times New Roman" charset="0"/>
                <a:cs typeface="Times New Roman" charset="0"/>
              </a:rPr>
              <a:t>Significant improvement</a:t>
            </a:r>
            <a:endParaRPr kumimoji="1" lang="zh-TW" altLang="en-US" sz="2000" dirty="0">
              <a:solidFill>
                <a:srgbClr val="FF0000"/>
              </a:solidFill>
              <a:latin typeface="Times New Roman" charset="0"/>
              <a:ea typeface="Times New Roman" charset="0"/>
              <a:cs typeface="Times New Roman" charset="0"/>
            </a:endParaRPr>
          </a:p>
        </p:txBody>
      </p:sp>
      <p:sp>
        <p:nvSpPr>
          <p:cNvPr id="22" name="文字方塊 21"/>
          <p:cNvSpPr txBox="1"/>
          <p:nvPr/>
        </p:nvSpPr>
        <p:spPr>
          <a:xfrm>
            <a:off x="2754927" y="1234088"/>
            <a:ext cx="2749103" cy="400110"/>
          </a:xfrm>
          <a:prstGeom prst="rect">
            <a:avLst/>
          </a:prstGeom>
          <a:noFill/>
        </p:spPr>
        <p:txBody>
          <a:bodyPr wrap="square" rtlCol="0">
            <a:spAutoFit/>
          </a:bodyPr>
          <a:lstStyle/>
          <a:p>
            <a:r>
              <a:rPr kumimoji="1" lang="en-US" altLang="zh-TW" sz="2000" dirty="0" smtClean="0">
                <a:solidFill>
                  <a:srgbClr val="FF0000"/>
                </a:solidFill>
                <a:latin typeface="Times New Roman" charset="0"/>
                <a:ea typeface="Times New Roman" charset="0"/>
                <a:cs typeface="Times New Roman" charset="0"/>
              </a:rPr>
              <a:t>Source data only</a:t>
            </a:r>
            <a:endParaRPr kumimoji="1" lang="zh-TW" altLang="en-US" sz="2000" dirty="0">
              <a:solidFill>
                <a:srgbClr val="FF0000"/>
              </a:solidFill>
              <a:latin typeface="Times New Roman" charset="0"/>
              <a:ea typeface="Times New Roman" charset="0"/>
              <a:cs typeface="Times New Roman" charset="0"/>
            </a:endParaRPr>
          </a:p>
        </p:txBody>
      </p:sp>
      <p:sp>
        <p:nvSpPr>
          <p:cNvPr id="3" name="投影片編號版面配置區 2"/>
          <p:cNvSpPr>
            <a:spLocks noGrp="1"/>
          </p:cNvSpPr>
          <p:nvPr>
            <p:ph type="sldNum" sz="quarter" idx="12"/>
          </p:nvPr>
        </p:nvSpPr>
        <p:spPr/>
        <p:txBody>
          <a:bodyPr/>
          <a:lstStyle/>
          <a:p>
            <a:fld id="{14C12CF7-E6FB-9D44-80C1-B0DBA1F1E783}" type="slidenum">
              <a:rPr kumimoji="1" lang="zh-TW" altLang="en-US" smtClean="0"/>
              <a:t>12</a:t>
            </a:fld>
            <a:endParaRPr kumimoji="1" lang="zh-TW" altLang="en-US"/>
          </a:p>
        </p:txBody>
      </p:sp>
    </p:spTree>
    <p:extLst>
      <p:ext uri="{BB962C8B-B14F-4D97-AF65-F5344CB8AC3E}">
        <p14:creationId xmlns:p14="http://schemas.microsoft.com/office/powerpoint/2010/main" val="124636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9" grpId="0" animBg="1"/>
      <p:bldP spid="20" grpId="0" animBg="1"/>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13"/>
          <a:stretch>
            <a:fillRect/>
          </a:stretch>
        </p:blipFill>
        <p:spPr>
          <a:xfrm>
            <a:off x="741179" y="3715023"/>
            <a:ext cx="6225842" cy="2080181"/>
          </a:xfrm>
          <a:prstGeom prst="rect">
            <a:avLst/>
          </a:prstGeom>
        </p:spPr>
      </p:pic>
      <p:sp>
        <p:nvSpPr>
          <p:cNvPr id="2" name="Title 1">
            <a:extLst>
              <a:ext uri="{FF2B5EF4-FFF2-40B4-BE49-F238E27FC236}">
                <a16:creationId xmlns:a16="http://schemas.microsoft.com/office/drawing/2014/main" xmlns="" id="{BC431C9E-D468-4620-8C80-0A14ADE47D47}"/>
              </a:ext>
            </a:extLst>
          </p:cNvPr>
          <p:cNvSpPr>
            <a:spLocks noGrp="1"/>
          </p:cNvSpPr>
          <p:nvPr>
            <p:ph type="title"/>
          </p:nvPr>
        </p:nvSpPr>
        <p:spPr/>
        <p:txBody>
          <a:bodyPr/>
          <a:lstStyle/>
          <a:p>
            <a:r>
              <a:rPr lang="en-US" dirty="0" smtClean="0">
                <a:latin typeface="Times New Roman" charset="0"/>
                <a:ea typeface="Times New Roman" charset="0"/>
                <a:cs typeface="Times New Roman" charset="0"/>
              </a:rPr>
              <a:t>Results</a:t>
            </a:r>
            <a:endParaRPr lang="en-US" dirty="0">
              <a:latin typeface="Times New Roman" charset="0"/>
              <a:ea typeface="Times New Roman" charset="0"/>
              <a:cs typeface="Times New Roman" charset="0"/>
            </a:endParaRPr>
          </a:p>
        </p:txBody>
      </p:sp>
      <p:pic>
        <p:nvPicPr>
          <p:cNvPr id="7" name="內容版面配置區 6"/>
          <p:cNvPicPr>
            <a:picLocks noGrp="1" noChangeAspect="1"/>
          </p:cNvPicPr>
          <p:nvPr>
            <p:ph idx="1"/>
          </p:nvPr>
        </p:nvPicPr>
        <p:blipFill>
          <a:blip r:embed="rId14">
            <a:extLst>
              <a:ext uri="{28A0092B-C50C-407E-A947-70E740481C1C}">
                <a14:useLocalDpi xmlns:a14="http://schemas.microsoft.com/office/drawing/2010/main" val="0"/>
              </a:ext>
            </a:extLst>
          </a:blip>
          <a:stretch>
            <a:fillRect/>
          </a:stretch>
        </p:blipFill>
        <p:spPr>
          <a:xfrm>
            <a:off x="7436961" y="365125"/>
            <a:ext cx="4056717" cy="6492875"/>
          </a:xfrm>
        </p:spPr>
      </p:pic>
      <p:sp>
        <p:nvSpPr>
          <p:cNvPr id="9" name="Content Placeholder 2">
            <a:extLst>
              <a:ext uri="{FF2B5EF4-FFF2-40B4-BE49-F238E27FC236}">
                <a16:creationId xmlns:a16="http://schemas.microsoft.com/office/drawing/2014/main" xmlns="" id="{77DED026-68DD-440F-B188-DE23B1697D4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latin typeface="Times New Roman" charset="0"/>
                <a:ea typeface="Times New Roman" charset="0"/>
                <a:cs typeface="Times New Roman" charset="0"/>
              </a:rPr>
              <a:t>Ablation study</a:t>
            </a:r>
          </a:p>
          <a:p>
            <a:r>
              <a:rPr lang="en-US" dirty="0" smtClean="0">
                <a:latin typeface="Times New Roman" charset="0"/>
                <a:ea typeface="Times New Roman" charset="0"/>
                <a:cs typeface="Times New Roman" charset="0"/>
              </a:rPr>
              <a:t>Spectrograms</a:t>
            </a:r>
            <a:endParaRPr lang="en-US" dirty="0">
              <a:latin typeface="Times New Roman" charset="0"/>
              <a:ea typeface="Times New Roman" charset="0"/>
              <a:cs typeface="Times New Roman" charset="0"/>
            </a:endParaRPr>
          </a:p>
          <a:p>
            <a:endParaRPr lang="en-US" altLang="zh-TW"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sp>
        <p:nvSpPr>
          <p:cNvPr id="10" name="文字方塊 9"/>
          <p:cNvSpPr txBox="1"/>
          <p:nvPr/>
        </p:nvSpPr>
        <p:spPr>
          <a:xfrm>
            <a:off x="3633404" y="2950380"/>
            <a:ext cx="2991093" cy="646331"/>
          </a:xfrm>
          <a:prstGeom prst="rect">
            <a:avLst/>
          </a:prstGeom>
          <a:noFill/>
        </p:spPr>
        <p:txBody>
          <a:bodyPr wrap="square" rtlCol="0">
            <a:spAutoFit/>
          </a:bodyPr>
          <a:lstStyle/>
          <a:p>
            <a:r>
              <a:rPr kumimoji="1" lang="en-US" altLang="zh-TW" dirty="0">
                <a:solidFill>
                  <a:srgbClr val="FF0000"/>
                </a:solidFill>
                <a:latin typeface="Times New Roman" charset="0"/>
                <a:ea typeface="Times New Roman" charset="0"/>
                <a:cs typeface="Times New Roman" charset="0"/>
              </a:rPr>
              <a:t>Performance burst on PESQ and </a:t>
            </a:r>
            <a:r>
              <a:rPr kumimoji="1" lang="en-US" altLang="zh-TW" dirty="0" smtClean="0">
                <a:solidFill>
                  <a:srgbClr val="FF0000"/>
                </a:solidFill>
                <a:latin typeface="Times New Roman" charset="0"/>
                <a:ea typeface="Times New Roman" charset="0"/>
                <a:cs typeface="Times New Roman" charset="0"/>
              </a:rPr>
              <a:t>SSNR when using DAT</a:t>
            </a:r>
            <a:endParaRPr kumimoji="1" lang="zh-TW" altLang="en-US" dirty="0">
              <a:solidFill>
                <a:srgbClr val="FF0000"/>
              </a:solidFill>
              <a:latin typeface="Times New Roman" charset="0"/>
              <a:ea typeface="Times New Roman" charset="0"/>
              <a:cs typeface="Times New Roman" charset="0"/>
            </a:endParaRPr>
          </a:p>
        </p:txBody>
      </p:sp>
      <p:sp>
        <p:nvSpPr>
          <p:cNvPr id="3" name="矩形 2"/>
          <p:cNvSpPr/>
          <p:nvPr/>
        </p:nvSpPr>
        <p:spPr>
          <a:xfrm>
            <a:off x="4305991" y="4356163"/>
            <a:ext cx="1645921" cy="64484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p:cNvSpPr/>
          <p:nvPr/>
        </p:nvSpPr>
        <p:spPr>
          <a:xfrm>
            <a:off x="6073140" y="4638501"/>
            <a:ext cx="660170" cy="68566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p:cNvSpPr txBox="1"/>
          <p:nvPr/>
        </p:nvSpPr>
        <p:spPr>
          <a:xfrm>
            <a:off x="5341914" y="5710019"/>
            <a:ext cx="2565165" cy="646331"/>
          </a:xfrm>
          <a:prstGeom prst="rect">
            <a:avLst/>
          </a:prstGeom>
          <a:noFill/>
        </p:spPr>
        <p:txBody>
          <a:bodyPr wrap="square" rtlCol="0">
            <a:spAutoFit/>
          </a:bodyPr>
          <a:lstStyle/>
          <a:p>
            <a:r>
              <a:rPr kumimoji="1" lang="en-US" altLang="zh-TW" dirty="0" smtClean="0">
                <a:solidFill>
                  <a:srgbClr val="FF0000"/>
                </a:solidFill>
                <a:latin typeface="Times New Roman" charset="0"/>
                <a:ea typeface="Times New Roman" charset="0"/>
                <a:cs typeface="Times New Roman" charset="0"/>
              </a:rPr>
              <a:t>Spectral normalization </a:t>
            </a:r>
            <a:r>
              <a:rPr kumimoji="1" lang="en-US" altLang="zh-TW" dirty="0" err="1" smtClean="0">
                <a:solidFill>
                  <a:srgbClr val="FF0000"/>
                </a:solidFill>
                <a:latin typeface="Times New Roman" charset="0"/>
                <a:ea typeface="Times New Roman" charset="0"/>
                <a:cs typeface="Times New Roman" charset="0"/>
              </a:rPr>
              <a:t>stablize</a:t>
            </a:r>
            <a:r>
              <a:rPr kumimoji="1" lang="en-US" altLang="zh-TW" dirty="0" smtClean="0">
                <a:solidFill>
                  <a:srgbClr val="FF0000"/>
                </a:solidFill>
                <a:latin typeface="Times New Roman" charset="0"/>
                <a:ea typeface="Times New Roman" charset="0"/>
                <a:cs typeface="Times New Roman" charset="0"/>
              </a:rPr>
              <a:t> the training</a:t>
            </a:r>
            <a:endParaRPr kumimoji="1" lang="zh-TW" altLang="en-US" dirty="0">
              <a:solidFill>
                <a:srgbClr val="FF0000"/>
              </a:solidFill>
              <a:latin typeface="Times New Roman" charset="0"/>
              <a:ea typeface="Times New Roman" charset="0"/>
              <a:cs typeface="Times New Roman" charset="0"/>
            </a:endParaRPr>
          </a:p>
        </p:txBody>
      </p:sp>
      <p:pic>
        <p:nvPicPr>
          <p:cNvPr id="8" name="FDHC0_SI92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9398711" y="4226149"/>
            <a:ext cx="452438" cy="452438"/>
          </a:xfrm>
          <a:prstGeom prst="rect">
            <a:avLst/>
          </a:prstGeom>
        </p:spPr>
      </p:pic>
      <p:pic>
        <p:nvPicPr>
          <p:cNvPr id="13" name="FDHC0_SI92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7319555" y="4245062"/>
            <a:ext cx="452438" cy="452438"/>
          </a:xfrm>
          <a:prstGeom prst="rect">
            <a:avLst/>
          </a:prstGeom>
        </p:spPr>
      </p:pic>
      <p:pic>
        <p:nvPicPr>
          <p:cNvPr id="14" name="FDHC0_SI929">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8184170" y="6405562"/>
            <a:ext cx="452438" cy="452438"/>
          </a:xfrm>
          <a:prstGeom prst="rect">
            <a:avLst/>
          </a:prstGeom>
        </p:spPr>
      </p:pic>
      <p:pic>
        <p:nvPicPr>
          <p:cNvPr id="15" name="FDHC0_SI929">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5"/>
          <a:stretch>
            <a:fillRect/>
          </a:stretch>
        </p:blipFill>
        <p:spPr>
          <a:xfrm>
            <a:off x="9401863" y="2087572"/>
            <a:ext cx="449286" cy="449286"/>
          </a:xfrm>
          <a:prstGeom prst="rect">
            <a:avLst/>
          </a:prstGeom>
        </p:spPr>
      </p:pic>
      <p:pic>
        <p:nvPicPr>
          <p:cNvPr id="16" name="FDHC0_SI929">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5"/>
          <a:stretch>
            <a:fillRect/>
          </a:stretch>
        </p:blipFill>
        <p:spPr>
          <a:xfrm>
            <a:off x="7323138" y="2076546"/>
            <a:ext cx="449263" cy="449263"/>
          </a:xfrm>
          <a:prstGeom prst="rect">
            <a:avLst/>
          </a:prstGeom>
        </p:spPr>
      </p:pic>
      <p:sp>
        <p:nvSpPr>
          <p:cNvPr id="4" name="投影片編號版面配置區 3"/>
          <p:cNvSpPr>
            <a:spLocks noGrp="1"/>
          </p:cNvSpPr>
          <p:nvPr>
            <p:ph type="sldNum" sz="quarter" idx="12"/>
          </p:nvPr>
        </p:nvSpPr>
        <p:spPr/>
        <p:txBody>
          <a:bodyPr/>
          <a:lstStyle/>
          <a:p>
            <a:fld id="{14C12CF7-E6FB-9D44-80C1-B0DBA1F1E783}" type="slidenum">
              <a:rPr kumimoji="1" lang="zh-TW" altLang="en-US" smtClean="0"/>
              <a:t>13</a:t>
            </a:fld>
            <a:endParaRPr kumimoji="1" lang="zh-TW" altLang="en-US"/>
          </a:p>
        </p:txBody>
      </p:sp>
    </p:spTree>
    <p:extLst>
      <p:ext uri="{BB962C8B-B14F-4D97-AF65-F5344CB8AC3E}">
        <p14:creationId xmlns:p14="http://schemas.microsoft.com/office/powerpoint/2010/main" val="30437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860" fill="hold"/>
                                        <p:tgtEl>
                                          <p:spTgt spid="8"/>
                                        </p:tgtEl>
                                      </p:cBhvr>
                                    </p:cmd>
                                  </p:childTnLst>
                                </p:cTn>
                              </p:par>
                            </p:childTnLst>
                          </p:cTn>
                        </p:par>
                      </p:childTnLst>
                    </p:cTn>
                  </p:par>
                </p:childTnLst>
              </p:cTn>
              <p:nextCondLst>
                <p:cond evt="onClick" delay="0">
                  <p:tgtEl>
                    <p:spTgt spid="8"/>
                  </p:tgtEl>
                </p:cond>
              </p:nextCondLst>
            </p:seq>
            <p:audio>
              <p:cMediaNode vol="80000">
                <p:cTn id="20" fill="hold" display="0">
                  <p:stCondLst>
                    <p:cond delay="indefinite"/>
                  </p:stCondLst>
                  <p:endCondLst>
                    <p:cond evt="onStopAudio" delay="0">
                      <p:tgtEl>
                        <p:sldTgt/>
                      </p:tgtEl>
                    </p:cond>
                  </p:endCondLst>
                </p:cTn>
                <p:tgtEl>
                  <p:spTgt spid="8"/>
                </p:tgtEl>
              </p:cMediaNode>
            </p:audio>
            <p:seq concurrent="1" nextAc="seek">
              <p:cTn id="21" restart="whenNotActive" fill="hold" evtFilter="cancelBubble" nodeType="interactiveSeq">
                <p:stCondLst>
                  <p:cond evt="onClick" delay="0">
                    <p:tgtEl>
                      <p:spTgt spid="13"/>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860" fill="hold"/>
                                        <p:tgtEl>
                                          <p:spTgt spid="13"/>
                                        </p:tgtEl>
                                      </p:cBhvr>
                                    </p:cmd>
                                  </p:childTnLst>
                                </p:cTn>
                              </p:par>
                            </p:childTnLst>
                          </p:cTn>
                        </p:par>
                      </p:childTnLst>
                    </p:cTn>
                  </p:par>
                </p:childTnLst>
              </p:cTn>
              <p:nextCondLst>
                <p:cond evt="onClick" delay="0">
                  <p:tgtEl>
                    <p:spTgt spid="13"/>
                  </p:tgtEl>
                </p:cond>
              </p:nextCondLst>
            </p:seq>
            <p:audio>
              <p:cMediaNode vol="80000">
                <p:cTn id="26" fill="hold" display="0">
                  <p:stCondLst>
                    <p:cond delay="indefinite"/>
                  </p:stCondLst>
                  <p:endCondLst>
                    <p:cond evt="onStopAudio" delay="0">
                      <p:tgtEl>
                        <p:sldTgt/>
                      </p:tgtEl>
                    </p:cond>
                  </p:endCondLst>
                </p:cTn>
                <p:tgtEl>
                  <p:spTgt spid="13"/>
                </p:tgtEl>
              </p:cMediaNode>
            </p:audio>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2860" fill="hold"/>
                                        <p:tgtEl>
                                          <p:spTgt spid="14"/>
                                        </p:tgtEl>
                                      </p:cBhvr>
                                    </p:cmd>
                                  </p:childTnLst>
                                </p:cTn>
                              </p:par>
                            </p:childTnLst>
                          </p:cTn>
                        </p:par>
                      </p:childTnLst>
                    </p:cTn>
                  </p:par>
                </p:childTnLst>
              </p:cTn>
              <p:nextCondLst>
                <p:cond evt="onClick" delay="0">
                  <p:tgtEl>
                    <p:spTgt spid="14"/>
                  </p:tgtEl>
                </p:cond>
              </p:nextCondLst>
            </p:seq>
            <p:audio>
              <p:cMediaNode vol="80000">
                <p:cTn id="32" fill="hold" display="0">
                  <p:stCondLst>
                    <p:cond delay="indefinite"/>
                  </p:stCondLst>
                  <p:endCondLst>
                    <p:cond evt="onStopAudio" delay="0">
                      <p:tgtEl>
                        <p:sldTgt/>
                      </p:tgtEl>
                    </p:cond>
                  </p:endCondLst>
                </p:cTn>
                <p:tgtEl>
                  <p:spTgt spid="14"/>
                </p:tgtEl>
              </p:cMediaNode>
            </p:audio>
            <p:seq concurrent="1" nextAc="seek">
              <p:cTn id="33" restart="whenNotActive" fill="hold" evtFilter="cancelBubble" nodeType="interactiveSeq">
                <p:stCondLst>
                  <p:cond evt="onClick" delay="0">
                    <p:tgtEl>
                      <p:spTgt spid="15"/>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2860" fill="hold"/>
                                        <p:tgtEl>
                                          <p:spTgt spid="15"/>
                                        </p:tgtEl>
                                      </p:cBhvr>
                                    </p:cmd>
                                  </p:childTnLst>
                                </p:cTn>
                              </p:par>
                            </p:childTnLst>
                          </p:cTn>
                        </p:par>
                      </p:childTnLst>
                    </p:cTn>
                  </p:par>
                </p:childTnLst>
              </p:cTn>
              <p:nextCondLst>
                <p:cond evt="onClick" delay="0">
                  <p:tgtEl>
                    <p:spTgt spid="15"/>
                  </p:tgtEl>
                </p:cond>
              </p:nextCondLst>
            </p:seq>
            <p:audio>
              <p:cMediaNode vol="80000">
                <p:cTn id="38" fill="hold" display="0">
                  <p:stCondLst>
                    <p:cond delay="indefinite"/>
                  </p:stCondLst>
                  <p:endCondLst>
                    <p:cond evt="onStopAudio" delay="0">
                      <p:tgtEl>
                        <p:sldTgt/>
                      </p:tgtEl>
                    </p:cond>
                  </p:endCondLst>
                </p:cTn>
                <p:tgtEl>
                  <p:spTgt spid="15"/>
                </p:tgtEl>
              </p:cMediaNode>
            </p:audio>
            <p:seq concurrent="1" nextAc="seek">
              <p:cTn id="39" restart="whenNotActive" fill="hold" evtFilter="cancelBubble" nodeType="interactiveSeq">
                <p:stCondLst>
                  <p:cond evt="onClick" delay="0">
                    <p:tgtEl>
                      <p:spTgt spid="16"/>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2860" fill="hold"/>
                                        <p:tgtEl>
                                          <p:spTgt spid="16"/>
                                        </p:tgtEl>
                                      </p:cBhvr>
                                    </p:cmd>
                                  </p:childTnLst>
                                </p:cTn>
                              </p:par>
                            </p:childTnLst>
                          </p:cTn>
                        </p:par>
                      </p:childTnLst>
                    </p:cTn>
                  </p:par>
                </p:childTnLst>
              </p:cTn>
              <p:nextCondLst>
                <p:cond evt="onClick" delay="0">
                  <p:tgtEl>
                    <p:spTgt spid="16"/>
                  </p:tgtEl>
                </p:cond>
              </p:nextCondLst>
            </p:seq>
            <p:audio>
              <p:cMediaNode vol="80000">
                <p:cTn id="44" fill="hold" display="0">
                  <p:stCondLst>
                    <p:cond delay="indefinite"/>
                  </p:stCondLst>
                  <p:endCondLst>
                    <p:cond evt="onStopAudio" delay="0">
                      <p:tgtEl>
                        <p:sldTgt/>
                      </p:tgtEl>
                    </p:cond>
                  </p:endCondLst>
                </p:cTn>
                <p:tgtEl>
                  <p:spTgt spid="16"/>
                </p:tgtEl>
              </p:cMediaNode>
            </p:audio>
          </p:childTnLst>
        </p:cTn>
      </p:par>
    </p:tnLst>
    <p:bldLst>
      <p:bldP spid="10" grpId="0"/>
      <p:bldP spid="3" grpId="0" animBg="1"/>
      <p:bldP spid="11"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31C9E-D468-4620-8C80-0A14ADE47D47}"/>
              </a:ext>
            </a:extLst>
          </p:cNvPr>
          <p:cNvSpPr>
            <a:spLocks noGrp="1"/>
          </p:cNvSpPr>
          <p:nvPr>
            <p:ph type="title"/>
          </p:nvPr>
        </p:nvSpPr>
        <p:spPr/>
        <p:txBody>
          <a:bodyPr/>
          <a:lstStyle/>
          <a:p>
            <a:r>
              <a:rPr kumimoji="1" lang="en-US" altLang="zh-TW" dirty="0">
                <a:latin typeface="Times New Roman" charset="0"/>
                <a:ea typeface="Times New Roman" charset="0"/>
                <a:cs typeface="Times New Roman" charset="0"/>
              </a:rPr>
              <a:t>Conclusion</a:t>
            </a:r>
            <a:endParaRPr lang="en-US" dirty="0">
              <a:latin typeface="Times New Roman" charset="0"/>
              <a:ea typeface="Times New Roman" charset="0"/>
              <a:cs typeface="Times New Roman" charset="0"/>
            </a:endParaRPr>
          </a:p>
        </p:txBody>
      </p:sp>
      <p:sp>
        <p:nvSpPr>
          <p:cNvPr id="3" name="Content Placeholder 2">
            <a:extLst>
              <a:ext uri="{FF2B5EF4-FFF2-40B4-BE49-F238E27FC236}">
                <a16:creationId xmlns:a16="http://schemas.microsoft.com/office/drawing/2014/main" xmlns="" id="{77DED026-68DD-440F-B188-DE23B1697D43}"/>
              </a:ext>
            </a:extLst>
          </p:cNvPr>
          <p:cNvSpPr>
            <a:spLocks noGrp="1"/>
          </p:cNvSpPr>
          <p:nvPr>
            <p:ph idx="1"/>
          </p:nvPr>
        </p:nvSpPr>
        <p:spPr/>
        <p:txBody>
          <a:bodyPr/>
          <a:lstStyle/>
          <a:p>
            <a:pPr lvl="1"/>
            <a:r>
              <a:rPr lang="en-US" altLang="zh-TW" dirty="0" smtClean="0">
                <a:latin typeface="Times New Roman" charset="0"/>
                <a:ea typeface="Times New Roman" charset="0"/>
                <a:cs typeface="Times New Roman" charset="0"/>
              </a:rPr>
              <a:t>DAT </a:t>
            </a:r>
            <a:r>
              <a:rPr lang="en-US" altLang="zh-TW" dirty="0">
                <a:latin typeface="Times New Roman" charset="0"/>
                <a:ea typeface="Times New Roman" charset="0"/>
                <a:cs typeface="Times New Roman" charset="0"/>
              </a:rPr>
              <a:t>only needs a few noisy data to </a:t>
            </a:r>
            <a:r>
              <a:rPr lang="en-US" altLang="zh-TW" dirty="0" smtClean="0">
                <a:latin typeface="Times New Roman" charset="0"/>
                <a:ea typeface="Times New Roman" charset="0"/>
                <a:cs typeface="Times New Roman" charset="0"/>
              </a:rPr>
              <a:t>achieve</a:t>
            </a:r>
            <a:r>
              <a:rPr lang="en-US" dirty="0" smtClean="0">
                <a:latin typeface="Times New Roman" charset="0"/>
                <a:ea typeface="Times New Roman" charset="0"/>
                <a:cs typeface="Times New Roman" charset="0"/>
              </a:rPr>
              <a:t> notable improvements </a:t>
            </a:r>
            <a:r>
              <a:rPr lang="en-US" dirty="0" err="1" smtClean="0">
                <a:latin typeface="Times New Roman" charset="0"/>
                <a:ea typeface="Times New Roman" charset="0"/>
                <a:cs typeface="Times New Roman" charset="0"/>
              </a:rPr>
              <a:t>w.r.t</a:t>
            </a:r>
            <a:r>
              <a:rPr lang="en-US" dirty="0" smtClean="0">
                <a:latin typeface="Times New Roman" charset="0"/>
                <a:ea typeface="Times New Roman" charset="0"/>
                <a:cs typeface="Times New Roman" charset="0"/>
              </a:rPr>
              <a:t>. quality and intelligibility</a:t>
            </a:r>
          </a:p>
          <a:p>
            <a:pPr lvl="1"/>
            <a:r>
              <a:rPr lang="en-US" dirty="0" smtClean="0">
                <a:latin typeface="Times New Roman" charset="0"/>
                <a:ea typeface="Times New Roman" charset="0"/>
                <a:cs typeface="Times New Roman" charset="0"/>
              </a:rPr>
              <a:t>Noises are consistently suppressed (SSNR)</a:t>
            </a:r>
          </a:p>
          <a:p>
            <a:pPr lvl="1"/>
            <a:r>
              <a:rPr lang="en-US" dirty="0" smtClean="0">
                <a:latin typeface="Times New Roman" charset="0"/>
                <a:ea typeface="Times New Roman" charset="0"/>
                <a:cs typeface="Times New Roman" charset="0"/>
              </a:rPr>
              <a:t>Output space DAT &gt; feature space DAT</a:t>
            </a:r>
          </a:p>
        </p:txBody>
      </p:sp>
      <p:sp>
        <p:nvSpPr>
          <p:cNvPr id="4" name="投影片編號版面配置區 3"/>
          <p:cNvSpPr>
            <a:spLocks noGrp="1"/>
          </p:cNvSpPr>
          <p:nvPr>
            <p:ph type="sldNum" sz="quarter" idx="12"/>
          </p:nvPr>
        </p:nvSpPr>
        <p:spPr/>
        <p:txBody>
          <a:bodyPr/>
          <a:lstStyle/>
          <a:p>
            <a:fld id="{14C12CF7-E6FB-9D44-80C1-B0DBA1F1E783}" type="slidenum">
              <a:rPr kumimoji="1" lang="zh-TW" altLang="en-US" smtClean="0"/>
              <a:t>14</a:t>
            </a:fld>
            <a:endParaRPr kumimoji="1" lang="zh-TW" altLang="en-US"/>
          </a:p>
        </p:txBody>
      </p:sp>
    </p:spTree>
    <p:extLst>
      <p:ext uri="{BB962C8B-B14F-4D97-AF65-F5344CB8AC3E}">
        <p14:creationId xmlns:p14="http://schemas.microsoft.com/office/powerpoint/2010/main" val="1757339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431C9E-D468-4620-8C80-0A14ADE47D47}"/>
              </a:ext>
            </a:extLst>
          </p:cNvPr>
          <p:cNvSpPr>
            <a:spLocks noGrp="1"/>
          </p:cNvSpPr>
          <p:nvPr>
            <p:ph type="title"/>
          </p:nvPr>
        </p:nvSpPr>
        <p:spPr/>
        <p:txBody>
          <a:bodyPr/>
          <a:lstStyle/>
          <a:p>
            <a:r>
              <a:rPr lang="en-US" altLang="zh-TW" dirty="0" smtClean="0">
                <a:latin typeface="Times New Roman" charset="0"/>
                <a:ea typeface="Times New Roman" charset="0"/>
                <a:cs typeface="Times New Roman" charset="0"/>
              </a:rPr>
              <a:t>Speech enhancement</a:t>
            </a:r>
            <a:r>
              <a:rPr lang="zh-TW" altLang="en-US" dirty="0" smtClean="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3" name="Content Placeholder 2">
            <a:extLst>
              <a:ext uri="{FF2B5EF4-FFF2-40B4-BE49-F238E27FC236}">
                <a16:creationId xmlns:mc="http://schemas.openxmlformats.org/markup-compatibility/2006" xmlns:a14="http://schemas.microsoft.com/office/drawing/2010/main" xmlns="" xmlns:a16="http://schemas.microsoft.com/office/drawing/2014/main" id="{77DED026-68DD-440F-B188-DE23B1697D43}"/>
              </a:ext>
            </a:extLst>
          </p:cNvPr>
          <p:cNvSpPr>
            <a:spLocks noGrp="1"/>
          </p:cNvSpPr>
          <p:nvPr>
            <p:ph idx="1"/>
          </p:nvPr>
        </p:nvSpPr>
        <p:spPr>
          <a:xfrm>
            <a:off x="838200" y="1825625"/>
            <a:ext cx="5585515" cy="4351338"/>
          </a:xfrm>
        </p:spPr>
        <p:txBody>
          <a:bodyPr>
            <a:normAutofit/>
          </a:bodyPr>
          <a:lstStyle/>
          <a:p>
            <a:pPr marL="228600" lvl="1">
              <a:spcBef>
                <a:spcPts val="1000"/>
              </a:spcBef>
            </a:pPr>
            <a:r>
              <a:rPr lang="en-US" altLang="zh-TW" sz="2800" b="1" dirty="0" smtClean="0">
                <a:latin typeface="Times New Roman" charset="0"/>
                <a:ea typeface="Times New Roman" charset="0"/>
                <a:cs typeface="Times New Roman" charset="0"/>
              </a:rPr>
              <a:t>High-level </a:t>
            </a:r>
            <a:r>
              <a:rPr lang="en-US" altLang="zh-TW" sz="2800" b="1" dirty="0">
                <a:latin typeface="Times New Roman" charset="0"/>
                <a:ea typeface="Times New Roman" charset="0"/>
                <a:cs typeface="Times New Roman" charset="0"/>
              </a:rPr>
              <a:t>information </a:t>
            </a:r>
            <a:r>
              <a:rPr lang="en-US" altLang="zh-TW" sz="2800" b="1" dirty="0" smtClean="0">
                <a:latin typeface="Times New Roman" charset="0"/>
                <a:ea typeface="Times New Roman" charset="0"/>
                <a:cs typeface="Times New Roman" charset="0"/>
              </a:rPr>
              <a:t> </a:t>
            </a:r>
            <a:r>
              <a:rPr lang="en-US" altLang="zh-TW" sz="2800" dirty="0" smtClean="0">
                <a:latin typeface="Times New Roman" charset="0"/>
                <a:ea typeface="Times New Roman" charset="0"/>
                <a:cs typeface="Times New Roman" charset="0"/>
              </a:rPr>
              <a:t>(</a:t>
            </a:r>
            <a:r>
              <a:rPr lang="en-US" altLang="zh-TW" sz="2800" i="1" dirty="0" err="1" smtClean="0">
                <a:latin typeface="Times New Roman" charset="0"/>
                <a:ea typeface="Times New Roman" charset="0"/>
                <a:cs typeface="Times New Roman" charset="0"/>
              </a:rPr>
              <a:t>Interspeech</a:t>
            </a:r>
            <a:r>
              <a:rPr lang="en-US" altLang="zh-TW" sz="2800" i="1" dirty="0" smtClean="0">
                <a:latin typeface="Times New Roman" charset="0"/>
                <a:ea typeface="Times New Roman" charset="0"/>
                <a:cs typeface="Times New Roman" charset="0"/>
              </a:rPr>
              <a:t> 2019</a:t>
            </a:r>
            <a:r>
              <a:rPr lang="en-US" altLang="zh-TW" sz="2800" dirty="0" smtClean="0">
                <a:latin typeface="Times New Roman" charset="0"/>
                <a:ea typeface="Times New Roman" charset="0"/>
                <a:cs typeface="Times New Roman" charset="0"/>
              </a:rPr>
              <a:t>)</a:t>
            </a:r>
          </a:p>
          <a:p>
            <a:pPr marL="685800" lvl="2">
              <a:spcBef>
                <a:spcPts val="1000"/>
              </a:spcBef>
            </a:pPr>
            <a:r>
              <a:rPr kumimoji="1" lang="en-US" altLang="zh-TW" b="1" dirty="0" smtClean="0">
                <a:latin typeface="Times New Roman" charset="0"/>
                <a:ea typeface="Times New Roman" charset="0"/>
                <a:cs typeface="Times New Roman" charset="0"/>
              </a:rPr>
              <a:t>Liao</a:t>
            </a:r>
            <a:r>
              <a:rPr kumimoji="1" lang="en-US" altLang="zh-TW" b="1" dirty="0">
                <a:latin typeface="Times New Roman" charset="0"/>
                <a:ea typeface="Times New Roman" charset="0"/>
                <a:cs typeface="Times New Roman" charset="0"/>
              </a:rPr>
              <a:t>, C. F., </a:t>
            </a:r>
            <a:r>
              <a:rPr kumimoji="1" lang="en-US" altLang="zh-TW" dirty="0" err="1">
                <a:latin typeface="Times New Roman" charset="0"/>
                <a:ea typeface="Times New Roman" charset="0"/>
                <a:cs typeface="Times New Roman" charset="0"/>
              </a:rPr>
              <a:t>Tsao</a:t>
            </a:r>
            <a:r>
              <a:rPr kumimoji="1" lang="en-US" altLang="zh-TW" dirty="0">
                <a:latin typeface="Times New Roman" charset="0"/>
                <a:ea typeface="Times New Roman" charset="0"/>
                <a:cs typeface="Times New Roman" charset="0"/>
              </a:rPr>
              <a:t>, Y., Lu, X., &amp; Kawai, H. (2019). Incorporating Symbolic Sequential Modeling for Speech Enhancement. </a:t>
            </a:r>
            <a:endParaRPr kumimoji="1" lang="zh-TW" altLang="en-US" dirty="0">
              <a:latin typeface="Times New Roman" charset="0"/>
              <a:ea typeface="Times New Roman" charset="0"/>
              <a:cs typeface="Times New Roman" charset="0"/>
            </a:endParaRPr>
          </a:p>
          <a:p>
            <a:pPr lvl="1"/>
            <a:endParaRPr lang="en-US" sz="2800" dirty="0" smtClean="0">
              <a:latin typeface="Times New Roman" charset="0"/>
              <a:ea typeface="Times New Roman" charset="0"/>
              <a:cs typeface="Times New Roman" charset="0"/>
            </a:endParaRPr>
          </a:p>
        </p:txBody>
      </p:sp>
      <p:sp>
        <p:nvSpPr>
          <p:cNvPr id="4" name="投影片編號版面配置區 3"/>
          <p:cNvSpPr>
            <a:spLocks noGrp="1"/>
          </p:cNvSpPr>
          <p:nvPr>
            <p:ph type="sldNum" sz="quarter" idx="12"/>
          </p:nvPr>
        </p:nvSpPr>
        <p:spPr/>
        <p:txBody>
          <a:bodyPr/>
          <a:lstStyle/>
          <a:p>
            <a:fld id="{14C12CF7-E6FB-9D44-80C1-B0DBA1F1E783}" type="slidenum">
              <a:rPr kumimoji="1" lang="zh-TW" altLang="en-US" smtClean="0"/>
              <a:t>15</a:t>
            </a:fld>
            <a:endParaRPr kumimoji="1" lang="zh-TW" altLang="en-US"/>
          </a:p>
        </p:txBody>
      </p:sp>
      <p:pic>
        <p:nvPicPr>
          <p:cNvPr id="21" name="圖片 20"/>
          <p:cNvPicPr>
            <a:picLocks noChangeAspect="1"/>
          </p:cNvPicPr>
          <p:nvPr/>
        </p:nvPicPr>
        <p:blipFill>
          <a:blip r:embed="rId3"/>
          <a:stretch>
            <a:fillRect/>
          </a:stretch>
        </p:blipFill>
        <p:spPr>
          <a:xfrm>
            <a:off x="6423715" y="824910"/>
            <a:ext cx="4534337" cy="5714002"/>
          </a:xfrm>
          <a:prstGeom prst="rect">
            <a:avLst/>
          </a:prstGeom>
        </p:spPr>
      </p:pic>
    </p:spTree>
    <p:extLst>
      <p:ext uri="{BB962C8B-B14F-4D97-AF65-F5344CB8AC3E}">
        <p14:creationId xmlns:p14="http://schemas.microsoft.com/office/powerpoint/2010/main" val="1880985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charset="0"/>
                <a:ea typeface="Times New Roman" charset="0"/>
                <a:cs typeface="Times New Roman" charset="0"/>
              </a:rPr>
              <a:t>Motivation</a:t>
            </a:r>
            <a:endParaRPr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838200" y="1690688"/>
            <a:ext cx="10515600" cy="4525963"/>
          </a:xfrm>
        </p:spPr>
        <p:txBody>
          <a:bodyPr>
            <a:normAutofit/>
          </a:bodyPr>
          <a:lstStyle/>
          <a:p>
            <a:r>
              <a:rPr lang="en-US" altLang="zh-TW" dirty="0">
                <a:latin typeface="Times New Roman" charset="0"/>
                <a:ea typeface="Times New Roman" charset="0"/>
                <a:cs typeface="Times New Roman" charset="0"/>
              </a:rPr>
              <a:t>Non-native listeners require great effort in a noisy </a:t>
            </a:r>
            <a:r>
              <a:rPr lang="en-US" altLang="zh-TW" dirty="0">
                <a:latin typeface="Times New Roman" charset="0"/>
                <a:ea typeface="Times New Roman" charset="0"/>
                <a:cs typeface="Times New Roman" charset="0"/>
              </a:rPr>
              <a:t>environment </a:t>
            </a:r>
            <a:endParaRPr lang="en-US" altLang="zh-TW" dirty="0">
              <a:latin typeface="Times New Roman" charset="0"/>
              <a:ea typeface="Times New Roman" charset="0"/>
              <a:cs typeface="Times New Roman" charset="0"/>
            </a:endParaRPr>
          </a:p>
          <a:p>
            <a:r>
              <a:rPr lang="en-US" altLang="zh-TW" dirty="0">
                <a:latin typeface="Times New Roman" charset="0"/>
                <a:ea typeface="Times New Roman" charset="0"/>
                <a:cs typeface="Times New Roman" charset="0"/>
              </a:rPr>
              <a:t>S</a:t>
            </a:r>
            <a:r>
              <a:rPr lang="en-US" altLang="zh-TW" dirty="0">
                <a:latin typeface="Times New Roman" charset="0"/>
                <a:ea typeface="Times New Roman" charset="0"/>
                <a:cs typeface="Times New Roman" charset="0"/>
              </a:rPr>
              <a:t>trong internal “language model” (e.g. native listeners) </a:t>
            </a:r>
            <a:r>
              <a:rPr lang="en-US" altLang="zh-TW" dirty="0">
                <a:latin typeface="Times New Roman" charset="0"/>
                <a:ea typeface="Times New Roman" charset="0"/>
                <a:cs typeface="Times New Roman" charset="0"/>
              </a:rPr>
              <a:t>= </a:t>
            </a:r>
            <a:r>
              <a:rPr lang="en-US" altLang="zh-TW" dirty="0">
                <a:latin typeface="Times New Roman" charset="0"/>
                <a:ea typeface="Times New Roman" charset="0"/>
                <a:cs typeface="Times New Roman" charset="0"/>
              </a:rPr>
              <a:t>noise robustness</a:t>
            </a:r>
          </a:p>
        </p:txBody>
      </p:sp>
      <p:sp>
        <p:nvSpPr>
          <p:cNvPr id="10" name="投影片編號版面配置區 9"/>
          <p:cNvSpPr>
            <a:spLocks noGrp="1"/>
          </p:cNvSpPr>
          <p:nvPr>
            <p:ph type="sldNum" sz="quarter" idx="12"/>
          </p:nvPr>
        </p:nvSpPr>
        <p:spPr/>
        <p:txBody>
          <a:bodyPr/>
          <a:lstStyle/>
          <a:p>
            <a:fld id="{CE83F40D-A343-46B3-8310-6164C468F786}" type="slidenum">
              <a:rPr lang="zh-TW" altLang="en-US" smtClean="0"/>
              <a:t>16</a:t>
            </a:fld>
            <a:endParaRPr lang="zh-TW" altLang="en-US"/>
          </a:p>
        </p:txBody>
      </p:sp>
      <p:sp>
        <p:nvSpPr>
          <p:cNvPr id="11" name="AutoShape 4" descr="å­èãçåçæå°çµæ"/>
          <p:cNvSpPr>
            <a:spLocks noChangeAspect="1" noChangeArrowheads="1"/>
          </p:cNvSpPr>
          <p:nvPr/>
        </p:nvSpPr>
        <p:spPr bwMode="auto">
          <a:xfrm>
            <a:off x="152400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799230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Motivation</a:t>
            </a:r>
            <a:endParaRPr lang="zh-TW" altLang="en-US" dirty="0"/>
          </a:p>
        </p:txBody>
      </p:sp>
      <p:sp>
        <p:nvSpPr>
          <p:cNvPr id="4" name="投影片編號版面配置區 3"/>
          <p:cNvSpPr>
            <a:spLocks noGrp="1"/>
          </p:cNvSpPr>
          <p:nvPr>
            <p:ph type="sldNum" sz="quarter" idx="12"/>
          </p:nvPr>
        </p:nvSpPr>
        <p:spPr/>
        <p:txBody>
          <a:bodyPr/>
          <a:lstStyle/>
          <a:p>
            <a:fld id="{CE83F40D-A343-46B3-8310-6164C468F786}" type="slidenum">
              <a:rPr lang="zh-TW" altLang="en-US" smtClean="0"/>
              <a:t>17</a:t>
            </a:fld>
            <a:endParaRPr lang="zh-TW" altLang="en-US" dirty="0"/>
          </a:p>
        </p:txBody>
      </p:sp>
      <p:sp>
        <p:nvSpPr>
          <p:cNvPr id="3" name="內容版面配置區 2"/>
          <p:cNvSpPr>
            <a:spLocks noGrp="1"/>
          </p:cNvSpPr>
          <p:nvPr>
            <p:ph idx="1"/>
          </p:nvPr>
        </p:nvSpPr>
        <p:spPr/>
        <p:txBody>
          <a:bodyPr/>
          <a:lstStyle/>
          <a:p>
            <a:r>
              <a:rPr lang="en-US" altLang="zh-TW" dirty="0">
                <a:latin typeface="Times New Roman" charset="0"/>
                <a:ea typeface="Times New Roman" charset="0"/>
                <a:cs typeface="Times New Roman" charset="0"/>
              </a:rPr>
              <a:t>Symbolic sequence encoder</a:t>
            </a:r>
          </a:p>
          <a:p>
            <a:pPr lvl="1"/>
            <a:r>
              <a:rPr lang="en-US" altLang="zh-TW" dirty="0">
                <a:latin typeface="Times New Roman" charset="0"/>
                <a:ea typeface="Times New Roman" charset="0"/>
                <a:cs typeface="Times New Roman" charset="0"/>
              </a:rPr>
              <a:t>Does not need direct access of ASR results</a:t>
            </a:r>
          </a:p>
          <a:p>
            <a:pPr lvl="1"/>
            <a:r>
              <a:rPr lang="en-US" altLang="zh-TW" dirty="0">
                <a:latin typeface="Times New Roman" charset="0"/>
                <a:ea typeface="Times New Roman" charset="0"/>
                <a:cs typeface="Times New Roman" charset="0"/>
              </a:rPr>
              <a:t>Extracts high-level phoneme-like representation to guide </a:t>
            </a:r>
            <a:r>
              <a:rPr lang="en-US" altLang="zh-TW" dirty="0">
                <a:latin typeface="Times New Roman" charset="0"/>
                <a:ea typeface="Times New Roman" charset="0"/>
                <a:cs typeface="Times New Roman" charset="0"/>
              </a:rPr>
              <a:t>SE</a:t>
            </a:r>
            <a:endParaRPr lang="en-US" altLang="zh-TW" dirty="0">
              <a:latin typeface="Times New Roman" charset="0"/>
              <a:ea typeface="Times New Roman" charset="0"/>
              <a:cs typeface="Times New Roman" charset="0"/>
            </a:endParaRPr>
          </a:p>
        </p:txBody>
      </p:sp>
      <p:grpSp>
        <p:nvGrpSpPr>
          <p:cNvPr id="612" name="群組 611"/>
          <p:cNvGrpSpPr/>
          <p:nvPr/>
        </p:nvGrpSpPr>
        <p:grpSpPr>
          <a:xfrm>
            <a:off x="4375234" y="3146877"/>
            <a:ext cx="3441532" cy="3743781"/>
            <a:chOff x="3851920" y="3140968"/>
            <a:chExt cx="3441532" cy="3743781"/>
          </a:xfrm>
        </p:grpSpPr>
        <p:cxnSp>
          <p:nvCxnSpPr>
            <p:cNvPr id="13" name="Connector: Elbow 25">
              <a:extLst>
                <a:ext uri="{FF2B5EF4-FFF2-40B4-BE49-F238E27FC236}">
                  <a16:creationId xmlns:a16="http://schemas.microsoft.com/office/drawing/2014/main" xmlns="" id="{F1F15E16-A21E-40F7-BAF6-C450F43690D1}"/>
                </a:ext>
              </a:extLst>
            </p:cNvPr>
            <p:cNvCxnSpPr>
              <a:cxnSpLocks/>
            </p:cNvCxnSpPr>
            <p:nvPr/>
          </p:nvCxnSpPr>
          <p:spPr>
            <a:xfrm rot="16200000" flipV="1">
              <a:off x="5734214" y="4244012"/>
              <a:ext cx="572294" cy="96603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4">
              <a:extLst>
                <a:ext uri="{FF2B5EF4-FFF2-40B4-BE49-F238E27FC236}">
                  <a16:creationId xmlns:a16="http://schemas.microsoft.com/office/drawing/2014/main" xmlns="" id="{00E68B18-7F61-44E3-A64D-CF2FC0DB578A}"/>
                </a:ext>
              </a:extLst>
            </p:cNvPr>
            <p:cNvSpPr/>
            <p:nvPr/>
          </p:nvSpPr>
          <p:spPr>
            <a:xfrm>
              <a:off x="5713304" y="4985214"/>
              <a:ext cx="1580148" cy="109086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charset="0"/>
                  <a:ea typeface="Times New Roman" charset="0"/>
                  <a:cs typeface="Times New Roman" charset="0"/>
                </a:rPr>
                <a:t>Symbolic</a:t>
              </a:r>
            </a:p>
            <a:p>
              <a:pPr algn="ctr"/>
              <a:r>
                <a:rPr lang="en-US" dirty="0">
                  <a:solidFill>
                    <a:schemeClr val="tx1"/>
                  </a:solidFill>
                  <a:latin typeface="Times New Roman" charset="0"/>
                  <a:ea typeface="Times New Roman" charset="0"/>
                  <a:cs typeface="Times New Roman" charset="0"/>
                </a:rPr>
                <a:t>e</a:t>
              </a:r>
              <a:r>
                <a:rPr lang="en-US" dirty="0">
                  <a:solidFill>
                    <a:schemeClr val="tx1"/>
                  </a:solidFill>
                  <a:latin typeface="Times New Roman" charset="0"/>
                  <a:ea typeface="Times New Roman" charset="0"/>
                  <a:cs typeface="Times New Roman" charset="0"/>
                </a:rPr>
                <a:t>ncoder</a:t>
              </a:r>
              <a:endParaRPr lang="en-US" dirty="0">
                <a:solidFill>
                  <a:schemeClr val="tx1"/>
                </a:solidFill>
                <a:latin typeface="Times New Roman" charset="0"/>
                <a:ea typeface="Times New Roman" charset="0"/>
                <a:cs typeface="Times New Roman" charset="0"/>
              </a:endParaRPr>
            </a:p>
          </p:txBody>
        </p:sp>
        <p:sp>
          <p:nvSpPr>
            <p:cNvPr id="8" name="Rectangle: Rounded Corners 5">
              <a:extLst>
                <a:ext uri="{FF2B5EF4-FFF2-40B4-BE49-F238E27FC236}">
                  <a16:creationId xmlns:a16="http://schemas.microsoft.com/office/drawing/2014/main" xmlns="" id="{48CF61F3-64C1-4975-8594-EC413235FAC9}"/>
                </a:ext>
              </a:extLst>
            </p:cNvPr>
            <p:cNvSpPr/>
            <p:nvPr/>
          </p:nvSpPr>
          <p:spPr>
            <a:xfrm>
              <a:off x="3957196" y="3867488"/>
              <a:ext cx="1580148" cy="1090864"/>
            </a:xfrm>
            <a:prstGeom prst="roundRect">
              <a:avLst/>
            </a:prstGeom>
            <a:solidFill>
              <a:srgbClr val="F9F67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charset="0"/>
                  <a:ea typeface="Times New Roman" charset="0"/>
                  <a:cs typeface="Times New Roman" charset="0"/>
                </a:rPr>
                <a:t>Enhancement</a:t>
              </a:r>
              <a:endParaRPr lang="en-US" dirty="0">
                <a:solidFill>
                  <a:schemeClr val="tx1"/>
                </a:solidFill>
                <a:latin typeface="Times New Roman" charset="0"/>
                <a:ea typeface="Times New Roman" charset="0"/>
                <a:cs typeface="Times New Roman" charset="0"/>
              </a:endParaRPr>
            </a:p>
            <a:p>
              <a:pPr algn="ctr"/>
              <a:r>
                <a:rPr lang="en-US" dirty="0">
                  <a:solidFill>
                    <a:schemeClr val="tx1"/>
                  </a:solidFill>
                  <a:latin typeface="Times New Roman" charset="0"/>
                  <a:ea typeface="Times New Roman" charset="0"/>
                  <a:cs typeface="Times New Roman" charset="0"/>
                </a:rPr>
                <a:t>m</a:t>
              </a:r>
              <a:r>
                <a:rPr lang="en-US" dirty="0">
                  <a:solidFill>
                    <a:schemeClr val="tx1"/>
                  </a:solidFill>
                  <a:latin typeface="Times New Roman" charset="0"/>
                  <a:ea typeface="Times New Roman" charset="0"/>
                  <a:cs typeface="Times New Roman" charset="0"/>
                </a:rPr>
                <a:t>odel</a:t>
              </a:r>
              <a:endParaRPr lang="en-US" dirty="0">
                <a:solidFill>
                  <a:schemeClr val="tx1"/>
                </a:solidFill>
                <a:latin typeface="Times New Roman" charset="0"/>
                <a:ea typeface="Times New Roman" charset="0"/>
                <a:cs typeface="Times New Roman" charset="0"/>
              </a:endParaRPr>
            </a:p>
          </p:txBody>
        </p:sp>
        <p:cxnSp>
          <p:nvCxnSpPr>
            <p:cNvPr id="9" name="Connector: Elbow 7">
              <a:extLst>
                <a:ext uri="{FF2B5EF4-FFF2-40B4-BE49-F238E27FC236}">
                  <a16:creationId xmlns:a16="http://schemas.microsoft.com/office/drawing/2014/main" xmlns="" id="{F3B8A8C6-EF56-4816-A26B-4865223AD78C}"/>
                </a:ext>
              </a:extLst>
            </p:cNvPr>
            <p:cNvCxnSpPr>
              <a:cxnSpLocks/>
              <a:endCxn id="7" idx="2"/>
            </p:cNvCxnSpPr>
            <p:nvPr/>
          </p:nvCxnSpPr>
          <p:spPr>
            <a:xfrm flipV="1">
              <a:off x="4747270" y="6076078"/>
              <a:ext cx="1756108" cy="21250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1">
              <a:extLst>
                <a:ext uri="{FF2B5EF4-FFF2-40B4-BE49-F238E27FC236}">
                  <a16:creationId xmlns:a16="http://schemas.microsoft.com/office/drawing/2014/main" xmlns="" id="{9309D562-54B5-42D0-B654-7A0FD22C1E4E}"/>
                </a:ext>
              </a:extLst>
            </p:cNvPr>
            <p:cNvCxnSpPr>
              <a:cxnSpLocks/>
              <a:endCxn id="8" idx="2"/>
            </p:cNvCxnSpPr>
            <p:nvPr/>
          </p:nvCxnSpPr>
          <p:spPr>
            <a:xfrm flipV="1">
              <a:off x="4747270" y="4958352"/>
              <a:ext cx="0" cy="13302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20">
              <a:extLst>
                <a:ext uri="{FF2B5EF4-FFF2-40B4-BE49-F238E27FC236}">
                  <a16:creationId xmlns:a16="http://schemas.microsoft.com/office/drawing/2014/main" xmlns="" id="{CC41C66A-28AD-4DA5-B525-4D892111760F}"/>
                </a:ext>
              </a:extLst>
            </p:cNvPr>
            <p:cNvCxnSpPr>
              <a:cxnSpLocks/>
            </p:cNvCxnSpPr>
            <p:nvPr/>
          </p:nvCxnSpPr>
          <p:spPr>
            <a:xfrm>
              <a:off x="5595746" y="6280449"/>
              <a:ext cx="0" cy="2481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27">
              <a:extLst>
                <a:ext uri="{FF2B5EF4-FFF2-40B4-BE49-F238E27FC236}">
                  <a16:creationId xmlns:a16="http://schemas.microsoft.com/office/drawing/2014/main" xmlns="" id="{4D77CEB7-810E-4DD8-ACD5-79FE4CDEF3AF}"/>
                </a:ext>
              </a:extLst>
            </p:cNvPr>
            <p:cNvCxnSpPr>
              <a:cxnSpLocks/>
            </p:cNvCxnSpPr>
            <p:nvPr/>
          </p:nvCxnSpPr>
          <p:spPr>
            <a:xfrm flipV="1">
              <a:off x="4747270" y="3488995"/>
              <a:ext cx="0" cy="3784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29">
              <a:extLst>
                <a:ext uri="{FF2B5EF4-FFF2-40B4-BE49-F238E27FC236}">
                  <a16:creationId xmlns:a16="http://schemas.microsoft.com/office/drawing/2014/main" xmlns="" id="{75AD7F9C-BA8D-4315-B092-7C732EA3DC7A}"/>
                </a:ext>
              </a:extLst>
            </p:cNvPr>
            <p:cNvSpPr txBox="1"/>
            <p:nvPr/>
          </p:nvSpPr>
          <p:spPr>
            <a:xfrm>
              <a:off x="3851920" y="3140968"/>
              <a:ext cx="1790700" cy="430887"/>
            </a:xfrm>
            <a:prstGeom prst="rect">
              <a:avLst/>
            </a:prstGeom>
            <a:noFill/>
          </p:spPr>
          <p:txBody>
            <a:bodyPr wrap="square" rtlCol="0">
              <a:spAutoFit/>
            </a:bodyPr>
            <a:lstStyle/>
            <a:p>
              <a:pPr algn="ctr"/>
              <a:r>
                <a:rPr lang="en-US" sz="2200" dirty="0">
                  <a:latin typeface="Times New Roman" charset="0"/>
                  <a:ea typeface="Times New Roman" charset="0"/>
                  <a:cs typeface="Times New Roman" charset="0"/>
                </a:rPr>
                <a:t>enhanced</a:t>
              </a:r>
            </a:p>
          </p:txBody>
        </p:sp>
        <p:sp>
          <p:nvSpPr>
            <p:cNvPr id="16" name="TextBox 31">
              <a:extLst>
                <a:ext uri="{FF2B5EF4-FFF2-40B4-BE49-F238E27FC236}">
                  <a16:creationId xmlns:a16="http://schemas.microsoft.com/office/drawing/2014/main" xmlns="" id="{EF9CE2A1-9D74-4413-A59A-3B9CE8B090BE}"/>
                </a:ext>
              </a:extLst>
            </p:cNvPr>
            <p:cNvSpPr txBox="1"/>
            <p:nvPr/>
          </p:nvSpPr>
          <p:spPr>
            <a:xfrm>
              <a:off x="5863699" y="3605196"/>
              <a:ext cx="1279358" cy="769441"/>
            </a:xfrm>
            <a:prstGeom prst="rect">
              <a:avLst/>
            </a:prstGeom>
            <a:noFill/>
          </p:spPr>
          <p:txBody>
            <a:bodyPr wrap="square" rtlCol="0">
              <a:spAutoFit/>
            </a:bodyPr>
            <a:lstStyle/>
            <a:p>
              <a:pPr algn="ctr"/>
              <a:r>
                <a:rPr lang="en-US" sz="2200" dirty="0">
                  <a:latin typeface="Times New Roman" charset="0"/>
                  <a:ea typeface="Times New Roman" charset="0"/>
                  <a:cs typeface="Times New Roman" charset="0"/>
                </a:rPr>
                <a:t>symbolic</a:t>
              </a:r>
            </a:p>
            <a:p>
              <a:pPr algn="ctr"/>
              <a:r>
                <a:rPr lang="en-US" sz="2200" dirty="0">
                  <a:latin typeface="Times New Roman" charset="0"/>
                  <a:ea typeface="Times New Roman" charset="0"/>
                  <a:cs typeface="Times New Roman" charset="0"/>
                </a:rPr>
                <a:t>sequence</a:t>
              </a:r>
            </a:p>
          </p:txBody>
        </p:sp>
        <p:sp>
          <p:nvSpPr>
            <p:cNvPr id="611" name="TextBox 31">
              <a:extLst>
                <a:ext uri="{FF2B5EF4-FFF2-40B4-BE49-F238E27FC236}">
                  <a16:creationId xmlns:a16="http://schemas.microsoft.com/office/drawing/2014/main" xmlns="" id="{EF9CE2A1-9D74-4413-A59A-3B9CE8B090BE}"/>
                </a:ext>
              </a:extLst>
            </p:cNvPr>
            <p:cNvSpPr txBox="1"/>
            <p:nvPr/>
          </p:nvSpPr>
          <p:spPr>
            <a:xfrm>
              <a:off x="4956067" y="6453862"/>
              <a:ext cx="1279358" cy="430887"/>
            </a:xfrm>
            <a:prstGeom prst="rect">
              <a:avLst/>
            </a:prstGeom>
            <a:noFill/>
          </p:spPr>
          <p:txBody>
            <a:bodyPr wrap="square" rtlCol="0">
              <a:spAutoFit/>
            </a:bodyPr>
            <a:lstStyle/>
            <a:p>
              <a:pPr algn="ctr"/>
              <a:r>
                <a:rPr lang="en-US" sz="2200" dirty="0">
                  <a:latin typeface="Times New Roman" charset="0"/>
                  <a:ea typeface="Times New Roman" charset="0"/>
                  <a:cs typeface="Times New Roman" charset="0"/>
                </a:rPr>
                <a:t>noisy</a:t>
              </a:r>
              <a:endParaRPr lang="en-US" sz="2200" dirty="0">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40976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charset="0"/>
                <a:ea typeface="Times New Roman" charset="0"/>
                <a:cs typeface="Times New Roman" charset="0"/>
              </a:rPr>
              <a:t>Related </a:t>
            </a:r>
            <a:r>
              <a:rPr lang="en-US" altLang="zh-TW" dirty="0" smtClean="0">
                <a:latin typeface="Times New Roman" charset="0"/>
                <a:ea typeface="Times New Roman" charset="0"/>
                <a:cs typeface="Times New Roman" charset="0"/>
              </a:rPr>
              <a:t>work</a:t>
            </a:r>
            <a:endParaRPr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p:txBody>
          <a:bodyPr>
            <a:normAutofit/>
          </a:bodyPr>
          <a:lstStyle/>
          <a:p>
            <a:pPr algn="just"/>
            <a:r>
              <a:rPr lang="en-US" altLang="zh-TW" dirty="0">
                <a:latin typeface="Times New Roman" charset="0"/>
                <a:ea typeface="Times New Roman" charset="0"/>
                <a:cs typeface="Times New Roman" charset="0"/>
              </a:rPr>
              <a:t>Vector Quantization VAE</a:t>
            </a:r>
          </a:p>
          <a:p>
            <a:pPr algn="just"/>
            <a:r>
              <a:rPr lang="en-US" altLang="zh-TW" dirty="0">
                <a:latin typeface="Times New Roman" charset="0"/>
                <a:ea typeface="Times New Roman" charset="0"/>
                <a:cs typeface="Times New Roman" charset="0"/>
              </a:rPr>
              <a:t>“</a:t>
            </a:r>
            <a:r>
              <a:rPr lang="mr-IN" altLang="zh-TW" dirty="0">
                <a:latin typeface="Times New Roman" charset="0"/>
                <a:ea typeface="Times New Roman" charset="0"/>
                <a:cs typeface="Times New Roman" charset="0"/>
              </a:rPr>
              <a:t>…</a:t>
            </a:r>
            <a:r>
              <a:rPr lang="en-US" altLang="zh-TW" dirty="0">
                <a:latin typeface="Times New Roman" charset="0"/>
                <a:ea typeface="Times New Roman" charset="0"/>
                <a:cs typeface="Times New Roman" charset="0"/>
              </a:rPr>
              <a:t>discrete </a:t>
            </a:r>
            <a:r>
              <a:rPr lang="en-US" altLang="zh-TW" dirty="0">
                <a:latin typeface="Times New Roman" charset="0"/>
                <a:ea typeface="Times New Roman" charset="0"/>
                <a:cs typeface="Times New Roman" charset="0"/>
              </a:rPr>
              <a:t>representations obtained using the VQ-VAE preserved the most phonetic information while also being the most </a:t>
            </a:r>
            <a:r>
              <a:rPr lang="en-US" altLang="zh-TW" dirty="0">
                <a:latin typeface="Times New Roman" charset="0"/>
                <a:ea typeface="Times New Roman" charset="0"/>
                <a:cs typeface="Times New Roman" charset="0"/>
              </a:rPr>
              <a:t>speaker-invariant”</a:t>
            </a:r>
            <a:r>
              <a:rPr lang="mr-IN" altLang="zh-TW" dirty="0" smtClean="0">
                <a:latin typeface="Times New Roman" charset="0"/>
                <a:ea typeface="Times New Roman" charset="0"/>
                <a:cs typeface="Times New Roman" charset="0"/>
              </a:rPr>
              <a:t>…</a:t>
            </a:r>
            <a:endParaRPr lang="en-US" altLang="zh-TW" dirty="0">
              <a:latin typeface="Times New Roman" charset="0"/>
              <a:ea typeface="Times New Roman" charset="0"/>
              <a:cs typeface="Times New Roman" charset="0"/>
            </a:endParaRPr>
          </a:p>
          <a:p>
            <a:pPr algn="just"/>
            <a:endParaRPr lang="zh-TW" altLang="en-US" dirty="0"/>
          </a:p>
        </p:txBody>
      </p:sp>
      <p:sp>
        <p:nvSpPr>
          <p:cNvPr id="5" name="投影片編號版面配置區 4"/>
          <p:cNvSpPr>
            <a:spLocks noGrp="1"/>
          </p:cNvSpPr>
          <p:nvPr>
            <p:ph type="sldNum" sz="quarter" idx="12"/>
          </p:nvPr>
        </p:nvSpPr>
        <p:spPr/>
        <p:txBody>
          <a:bodyPr/>
          <a:lstStyle/>
          <a:p>
            <a:fld id="{CE83F40D-A343-46B3-8310-6164C468F786}" type="slidenum">
              <a:rPr lang="zh-TW" altLang="en-US" smtClean="0"/>
              <a:t>18</a:t>
            </a:fld>
            <a:endParaRPr lang="zh-TW" altLang="en-US"/>
          </a:p>
        </p:txBody>
      </p:sp>
      <p:pic>
        <p:nvPicPr>
          <p:cNvPr id="10" name="Google Shape;90;p18"/>
          <p:cNvPicPr preferRelativeResize="0"/>
          <p:nvPr/>
        </p:nvPicPr>
        <p:blipFill rotWithShape="1">
          <a:blip r:embed="rId3">
            <a:alphaModFix/>
          </a:blip>
          <a:srcRect b="27925"/>
          <a:stretch/>
        </p:blipFill>
        <p:spPr>
          <a:xfrm>
            <a:off x="1835701" y="3669568"/>
            <a:ext cx="8520598" cy="2686783"/>
          </a:xfrm>
          <a:prstGeom prst="rect">
            <a:avLst/>
          </a:prstGeom>
          <a:noFill/>
          <a:ln>
            <a:noFill/>
          </a:ln>
        </p:spPr>
      </p:pic>
    </p:spTree>
    <p:extLst>
      <p:ext uri="{BB962C8B-B14F-4D97-AF65-F5344CB8AC3E}">
        <p14:creationId xmlns:p14="http://schemas.microsoft.com/office/powerpoint/2010/main" val="643578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latin typeface="Times New Roman" panose="02020603050405020304" pitchFamily="18" charset="0"/>
                <a:cs typeface="Times New Roman" panose="02020603050405020304" pitchFamily="18" charset="0"/>
              </a:rPr>
              <a:t>SymbolicSE</a:t>
            </a:r>
            <a:endParaRPr lang="zh-TW" altLang="en-US" dirty="0"/>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57014" y="543398"/>
            <a:ext cx="4519371" cy="6178077"/>
          </a:xfrm>
        </p:spPr>
      </p:pic>
      <p:sp>
        <p:nvSpPr>
          <p:cNvPr id="4" name="投影片編號版面配置區 3"/>
          <p:cNvSpPr>
            <a:spLocks noGrp="1"/>
          </p:cNvSpPr>
          <p:nvPr>
            <p:ph type="sldNum" sz="quarter" idx="12"/>
          </p:nvPr>
        </p:nvSpPr>
        <p:spPr/>
        <p:txBody>
          <a:bodyPr/>
          <a:lstStyle/>
          <a:p>
            <a:fld id="{CE83F40D-A343-46B3-8310-6164C468F786}" type="slidenum">
              <a:rPr lang="zh-TW" altLang="en-US" smtClean="0"/>
              <a:t>19</a:t>
            </a:fld>
            <a:endParaRPr lang="zh-TW" altLang="en-US"/>
          </a:p>
        </p:txBody>
      </p:sp>
      <p:sp>
        <p:nvSpPr>
          <p:cNvPr id="8" name="內容版面配置區 2"/>
          <p:cNvSpPr txBox="1">
            <a:spLocks/>
          </p:cNvSpPr>
          <p:nvPr/>
        </p:nvSpPr>
        <p:spPr>
          <a:xfrm>
            <a:off x="838200" y="1616198"/>
            <a:ext cx="4546848"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r>
              <a:rPr lang="en-US" altLang="zh-TW" sz="2800" dirty="0"/>
              <a:t>Symbolic </a:t>
            </a:r>
            <a:r>
              <a:rPr lang="en-US" altLang="zh-TW" sz="2800" dirty="0"/>
              <a:t>encoder</a:t>
            </a:r>
          </a:p>
          <a:p>
            <a:pPr algn="just"/>
            <a:r>
              <a:rPr lang="en-US" altLang="zh-TW" sz="2800" dirty="0"/>
              <a:t>U-Net architecture</a:t>
            </a:r>
          </a:p>
          <a:p>
            <a:pPr algn="just"/>
            <a:r>
              <a:rPr lang="en-US" altLang="zh-TW" sz="2800" dirty="0"/>
              <a:t>Multi-head attention</a:t>
            </a:r>
          </a:p>
          <a:p>
            <a:pPr algn="just"/>
            <a:endParaRPr lang="zh-TW" altLang="en-US" sz="2800" dirty="0"/>
          </a:p>
        </p:txBody>
      </p:sp>
    </p:spTree>
    <p:extLst>
      <p:ext uri="{BB962C8B-B14F-4D97-AF65-F5344CB8AC3E}">
        <p14:creationId xmlns:p14="http://schemas.microsoft.com/office/powerpoint/2010/main" val="1005518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431C9E-D468-4620-8C80-0A14ADE47D47}"/>
              </a:ext>
            </a:extLst>
          </p:cNvPr>
          <p:cNvSpPr>
            <a:spLocks noGrp="1"/>
          </p:cNvSpPr>
          <p:nvPr>
            <p:ph type="title"/>
          </p:nvPr>
        </p:nvSpPr>
        <p:spPr/>
        <p:txBody>
          <a:bodyPr/>
          <a:lstStyle/>
          <a:p>
            <a:r>
              <a:rPr lang="en-US" altLang="zh-TW" dirty="0" smtClean="0">
                <a:latin typeface="Times New Roman" charset="0"/>
                <a:ea typeface="Times New Roman" charset="0"/>
                <a:cs typeface="Times New Roman" charset="0"/>
              </a:rPr>
              <a:t>Speech enhancement</a:t>
            </a:r>
            <a:r>
              <a:rPr lang="zh-TW" altLang="en-US" dirty="0" smtClean="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3" name="Content Placeholder 2">
            <a:extLst>
              <a:ext uri="{FF2B5EF4-FFF2-40B4-BE49-F238E27FC236}">
                <a16:creationId xmlns:mc="http://schemas.openxmlformats.org/markup-compatibility/2006" xmlns:a14="http://schemas.microsoft.com/office/drawing/2010/main" xmlns="" xmlns:a16="http://schemas.microsoft.com/office/drawing/2014/main" id="{77DED026-68DD-440F-B188-DE23B1697D43}"/>
              </a:ext>
            </a:extLst>
          </p:cNvPr>
          <p:cNvSpPr>
            <a:spLocks noGrp="1"/>
          </p:cNvSpPr>
          <p:nvPr>
            <p:ph idx="1"/>
          </p:nvPr>
        </p:nvSpPr>
        <p:spPr>
          <a:xfrm>
            <a:off x="838200" y="1825625"/>
            <a:ext cx="5585515" cy="4351338"/>
          </a:xfrm>
        </p:spPr>
        <p:txBody>
          <a:bodyPr>
            <a:normAutofit/>
          </a:bodyPr>
          <a:lstStyle/>
          <a:p>
            <a:r>
              <a:rPr lang="en-US" sz="3200" b="1" dirty="0" smtClean="0">
                <a:latin typeface="Times New Roman" charset="0"/>
                <a:ea typeface="Times New Roman" charset="0"/>
                <a:cs typeface="Times New Roman" charset="0"/>
              </a:rPr>
              <a:t>Problems</a:t>
            </a:r>
            <a:endParaRPr lang="en-US" b="1" dirty="0" smtClean="0">
              <a:latin typeface="Times New Roman" charset="0"/>
              <a:ea typeface="Times New Roman" charset="0"/>
              <a:cs typeface="Times New Roman" charset="0"/>
            </a:endParaRPr>
          </a:p>
          <a:p>
            <a:pPr lvl="1"/>
            <a:r>
              <a:rPr lang="en-US" sz="2800" dirty="0" smtClean="0">
                <a:latin typeface="Times New Roman" charset="0"/>
                <a:ea typeface="Times New Roman" charset="0"/>
                <a:cs typeface="Times New Roman" charset="0"/>
              </a:rPr>
              <a:t>Training/testing noise environment mismatch (</a:t>
            </a:r>
            <a:r>
              <a:rPr lang="en-US" sz="2800" i="1" dirty="0" err="1" smtClean="0">
                <a:latin typeface="Times New Roman" charset="0"/>
                <a:ea typeface="Times New Roman" charset="0"/>
                <a:cs typeface="Times New Roman" charset="0"/>
              </a:rPr>
              <a:t>Interspeech</a:t>
            </a:r>
            <a:r>
              <a:rPr lang="en-US" sz="2800" i="1" dirty="0" smtClean="0">
                <a:latin typeface="Times New Roman" charset="0"/>
                <a:ea typeface="Times New Roman" charset="0"/>
                <a:cs typeface="Times New Roman" charset="0"/>
              </a:rPr>
              <a:t> 2019</a:t>
            </a:r>
            <a:r>
              <a:rPr lang="en-US" sz="2800" dirty="0" smtClean="0">
                <a:latin typeface="Times New Roman" charset="0"/>
                <a:ea typeface="Times New Roman" charset="0"/>
                <a:cs typeface="Times New Roman" charset="0"/>
              </a:rPr>
              <a:t>)</a:t>
            </a:r>
          </a:p>
          <a:p>
            <a:endParaRPr lang="en-US" altLang="zh-TW" sz="3200" b="1" dirty="0">
              <a:latin typeface="Times New Roman" charset="0"/>
              <a:ea typeface="Times New Roman" charset="0"/>
              <a:cs typeface="Times New Roman" charset="0"/>
            </a:endParaRPr>
          </a:p>
          <a:p>
            <a:pPr lvl="1"/>
            <a:r>
              <a:rPr lang="en-US" altLang="zh-TW" sz="2800" dirty="0">
                <a:latin typeface="Times New Roman" charset="0"/>
                <a:ea typeface="Times New Roman" charset="0"/>
                <a:cs typeface="Times New Roman" charset="0"/>
              </a:rPr>
              <a:t>High-level information  (</a:t>
            </a:r>
            <a:r>
              <a:rPr lang="en-US" altLang="zh-TW" sz="2800" i="1" dirty="0" err="1">
                <a:latin typeface="Times New Roman" charset="0"/>
                <a:ea typeface="Times New Roman" charset="0"/>
                <a:cs typeface="Times New Roman" charset="0"/>
              </a:rPr>
              <a:t>Interspeech</a:t>
            </a:r>
            <a:r>
              <a:rPr lang="en-US" altLang="zh-TW" sz="2800" i="1" dirty="0">
                <a:latin typeface="Times New Roman" charset="0"/>
                <a:ea typeface="Times New Roman" charset="0"/>
                <a:cs typeface="Times New Roman" charset="0"/>
              </a:rPr>
              <a:t> 2019</a:t>
            </a:r>
            <a:r>
              <a:rPr lang="en-US" altLang="zh-TW" sz="2800" dirty="0">
                <a:latin typeface="Times New Roman" charset="0"/>
                <a:ea typeface="Times New Roman" charset="0"/>
                <a:cs typeface="Times New Roman" charset="0"/>
              </a:rPr>
              <a:t>)</a:t>
            </a:r>
          </a:p>
          <a:p>
            <a:pPr lvl="1"/>
            <a:endParaRPr lang="en-US" sz="2800" dirty="0" smtClean="0">
              <a:latin typeface="Times New Roman" charset="0"/>
              <a:ea typeface="Times New Roman" charset="0"/>
              <a:cs typeface="Times New Roman" charset="0"/>
            </a:endParaRPr>
          </a:p>
        </p:txBody>
      </p:sp>
      <p:grpSp>
        <p:nvGrpSpPr>
          <p:cNvPr id="17" name="群組 16"/>
          <p:cNvGrpSpPr/>
          <p:nvPr/>
        </p:nvGrpSpPr>
        <p:grpSpPr>
          <a:xfrm>
            <a:off x="6423715" y="572329"/>
            <a:ext cx="5544784" cy="6386840"/>
            <a:chOff x="6423715" y="572329"/>
            <a:chExt cx="5544784" cy="6386840"/>
          </a:xfrm>
        </p:grpSpPr>
        <p:grpSp>
          <p:nvGrpSpPr>
            <p:cNvPr id="16" name="群組 15"/>
            <p:cNvGrpSpPr/>
            <p:nvPr/>
          </p:nvGrpSpPr>
          <p:grpSpPr>
            <a:xfrm>
              <a:off x="6423715" y="572329"/>
              <a:ext cx="5145961" cy="6386840"/>
              <a:chOff x="6423715" y="572329"/>
              <a:chExt cx="5145961" cy="6386840"/>
            </a:xfrm>
          </p:grpSpPr>
          <p:grpSp>
            <p:nvGrpSpPr>
              <p:cNvPr id="11" name="群組 10"/>
              <p:cNvGrpSpPr/>
              <p:nvPr/>
            </p:nvGrpSpPr>
            <p:grpSpPr>
              <a:xfrm>
                <a:off x="6423715" y="572329"/>
                <a:ext cx="4373770" cy="5604634"/>
                <a:chOff x="5399617" y="317569"/>
                <a:chExt cx="5473700" cy="6261100"/>
              </a:xfrm>
            </p:grpSpPr>
            <p:pic>
              <p:nvPicPr>
                <p:cNvPr id="5" name="圖片 4"/>
                <p:cNvPicPr>
                  <a:picLocks noChangeAspect="1"/>
                </p:cNvPicPr>
                <p:nvPr/>
              </p:nvPicPr>
              <p:blipFill>
                <a:blip r:embed="rId3"/>
                <a:stretch>
                  <a:fillRect/>
                </a:stretch>
              </p:blipFill>
              <p:spPr>
                <a:xfrm>
                  <a:off x="5399617" y="317569"/>
                  <a:ext cx="5473700" cy="6261100"/>
                </a:xfrm>
                <a:prstGeom prst="rect">
                  <a:avLst/>
                </a:prstGeom>
              </p:spPr>
            </p:pic>
            <p:sp>
              <p:nvSpPr>
                <p:cNvPr id="7" name="矩形 6"/>
                <p:cNvSpPr/>
                <p:nvPr/>
              </p:nvSpPr>
              <p:spPr>
                <a:xfrm>
                  <a:off x="6821424" y="2947549"/>
                  <a:ext cx="850392" cy="2834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
              <p:nvSpPr>
                <p:cNvPr id="8" name="矩形 7"/>
                <p:cNvSpPr/>
                <p:nvPr/>
              </p:nvSpPr>
              <p:spPr>
                <a:xfrm>
                  <a:off x="6726936" y="3813181"/>
                  <a:ext cx="850392" cy="2834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
              <p:nvSpPr>
                <p:cNvPr id="9" name="矩形 8"/>
                <p:cNvSpPr/>
                <p:nvPr/>
              </p:nvSpPr>
              <p:spPr>
                <a:xfrm>
                  <a:off x="8912352" y="2002669"/>
                  <a:ext cx="850392" cy="2834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
              <p:nvSpPr>
                <p:cNvPr id="10" name="矩形 9"/>
                <p:cNvSpPr/>
                <p:nvPr/>
              </p:nvSpPr>
              <p:spPr>
                <a:xfrm>
                  <a:off x="8912352" y="4727581"/>
                  <a:ext cx="850392" cy="2834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grpSp>
          <p:sp>
            <p:nvSpPr>
              <p:cNvPr id="12" name="文字方塊 11"/>
              <p:cNvSpPr txBox="1"/>
              <p:nvPr/>
            </p:nvSpPr>
            <p:spPr>
              <a:xfrm>
                <a:off x="6423715" y="6035839"/>
                <a:ext cx="5145961" cy="923330"/>
              </a:xfrm>
              <a:prstGeom prst="rect">
                <a:avLst/>
              </a:prstGeom>
              <a:noFill/>
            </p:spPr>
            <p:txBody>
              <a:bodyPr wrap="none" rtlCol="0">
                <a:spAutoFit/>
              </a:bodyPr>
              <a:lstStyle/>
              <a:p>
                <a:pPr marL="514350" indent="-514350"/>
                <a:r>
                  <a:rPr lang="en-US" altLang="zh-TW" dirty="0" smtClean="0">
                    <a:latin typeface="Times New Roman" charset="0"/>
                    <a:ea typeface="Times New Roman" charset="0"/>
                    <a:cs typeface="Times New Roman" charset="0"/>
                  </a:rPr>
                  <a:t>[1] Lu</a:t>
                </a:r>
                <a:r>
                  <a:rPr lang="en-US" altLang="zh-TW" dirty="0">
                    <a:latin typeface="Times New Roman" charset="0"/>
                    <a:ea typeface="Times New Roman" charset="0"/>
                    <a:cs typeface="Times New Roman" charset="0"/>
                  </a:rPr>
                  <a:t>, </a:t>
                </a:r>
                <a:r>
                  <a:rPr lang="en-US" altLang="zh-TW" dirty="0" err="1">
                    <a:latin typeface="Times New Roman" charset="0"/>
                    <a:ea typeface="Times New Roman" charset="0"/>
                    <a:cs typeface="Times New Roman" charset="0"/>
                  </a:rPr>
                  <a:t>Xugang</a:t>
                </a:r>
                <a:r>
                  <a:rPr lang="en-US" altLang="zh-TW" dirty="0">
                    <a:latin typeface="Times New Roman" charset="0"/>
                    <a:ea typeface="Times New Roman" charset="0"/>
                    <a:cs typeface="Times New Roman" charset="0"/>
                  </a:rPr>
                  <a:t>, et al. "Speech enhancement based </a:t>
                </a:r>
                <a:r>
                  <a:rPr lang="en-US" altLang="zh-TW" dirty="0" smtClean="0">
                    <a:latin typeface="Times New Roman" charset="0"/>
                    <a:ea typeface="Times New Roman" charset="0"/>
                    <a:cs typeface="Times New Roman" charset="0"/>
                  </a:rPr>
                  <a:t>on</a:t>
                </a:r>
              </a:p>
              <a:p>
                <a:pPr marL="514350" indent="-514350"/>
                <a:r>
                  <a:rPr lang="en-US" altLang="zh-TW" dirty="0" smtClean="0">
                    <a:latin typeface="Times New Roman" charset="0"/>
                    <a:ea typeface="Times New Roman" charset="0"/>
                    <a:cs typeface="Times New Roman" charset="0"/>
                  </a:rPr>
                  <a:t> </a:t>
                </a:r>
                <a:r>
                  <a:rPr lang="en-US" altLang="zh-TW" dirty="0">
                    <a:latin typeface="Times New Roman" charset="0"/>
                    <a:ea typeface="Times New Roman" charset="0"/>
                    <a:cs typeface="Times New Roman" charset="0"/>
                  </a:rPr>
                  <a:t>deep </a:t>
                </a:r>
                <a:r>
                  <a:rPr lang="en-US" altLang="zh-TW" dirty="0" err="1">
                    <a:latin typeface="Times New Roman" charset="0"/>
                    <a:ea typeface="Times New Roman" charset="0"/>
                    <a:cs typeface="Times New Roman" charset="0"/>
                  </a:rPr>
                  <a:t>denoising</a:t>
                </a:r>
                <a:r>
                  <a:rPr lang="en-US" altLang="zh-TW" dirty="0">
                    <a:latin typeface="Times New Roman" charset="0"/>
                    <a:ea typeface="Times New Roman" charset="0"/>
                    <a:cs typeface="Times New Roman" charset="0"/>
                  </a:rPr>
                  <a:t> </a:t>
                </a:r>
                <a:r>
                  <a:rPr lang="en-US" altLang="zh-TW" dirty="0" err="1">
                    <a:latin typeface="Times New Roman" charset="0"/>
                    <a:ea typeface="Times New Roman" charset="0"/>
                    <a:cs typeface="Times New Roman" charset="0"/>
                  </a:rPr>
                  <a:t>autoencoder</a:t>
                </a:r>
                <a:r>
                  <a:rPr lang="en-US" altLang="zh-TW" dirty="0">
                    <a:latin typeface="Times New Roman" charset="0"/>
                    <a:ea typeface="Times New Roman" charset="0"/>
                    <a:cs typeface="Times New Roman" charset="0"/>
                  </a:rPr>
                  <a:t>." </a:t>
                </a:r>
                <a:r>
                  <a:rPr lang="en-US" altLang="zh-TW" dirty="0" err="1">
                    <a:latin typeface="Times New Roman" charset="0"/>
                    <a:ea typeface="Times New Roman" charset="0"/>
                    <a:cs typeface="Times New Roman" charset="0"/>
                  </a:rPr>
                  <a:t>Interspeech</a:t>
                </a:r>
                <a:r>
                  <a:rPr lang="en-US" altLang="zh-TW" dirty="0">
                    <a:latin typeface="Times New Roman" charset="0"/>
                    <a:ea typeface="Times New Roman" charset="0"/>
                    <a:cs typeface="Times New Roman" charset="0"/>
                  </a:rPr>
                  <a:t>. 2013.</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altLang="zh-TW" dirty="0">
                  <a:latin typeface="Times New Roman" charset="0"/>
                  <a:ea typeface="Times New Roman" charset="0"/>
                  <a:cs typeface="Times New Roman" charset="0"/>
                </a:endParaRPr>
              </a:p>
            </p:txBody>
          </p:sp>
        </p:grpSp>
        <p:sp>
          <p:nvSpPr>
            <p:cNvPr id="13" name="文字方塊 12"/>
            <p:cNvSpPr txBox="1"/>
            <p:nvPr/>
          </p:nvSpPr>
          <p:spPr>
            <a:xfrm>
              <a:off x="10660132" y="4982741"/>
              <a:ext cx="1210135" cy="830997"/>
            </a:xfrm>
            <a:prstGeom prst="rect">
              <a:avLst/>
            </a:prstGeom>
            <a:noFill/>
          </p:spPr>
          <p:txBody>
            <a:bodyPr wrap="square" rtlCol="0">
              <a:spAutoFit/>
            </a:bodyPr>
            <a:lstStyle/>
            <a:p>
              <a:r>
                <a:rPr kumimoji="1" lang="en-US" altLang="zh-TW" sz="2400" smtClean="0">
                  <a:latin typeface="Times New Roman" charset="0"/>
                  <a:ea typeface="Times New Roman" charset="0"/>
                  <a:cs typeface="Times New Roman" charset="0"/>
                </a:rPr>
                <a:t>Noisy speech</a:t>
              </a:r>
              <a:endParaRPr kumimoji="1" lang="zh-TW" altLang="en-US" sz="2400" dirty="0">
                <a:latin typeface="Times New Roman" charset="0"/>
                <a:ea typeface="Times New Roman" charset="0"/>
                <a:cs typeface="Times New Roman" charset="0"/>
              </a:endParaRPr>
            </a:p>
          </p:txBody>
        </p:sp>
        <p:sp>
          <p:nvSpPr>
            <p:cNvPr id="15" name="文字方塊 14"/>
            <p:cNvSpPr txBox="1"/>
            <p:nvPr/>
          </p:nvSpPr>
          <p:spPr>
            <a:xfrm>
              <a:off x="10561899" y="963293"/>
              <a:ext cx="1406600" cy="830997"/>
            </a:xfrm>
            <a:prstGeom prst="rect">
              <a:avLst/>
            </a:prstGeom>
            <a:noFill/>
          </p:spPr>
          <p:txBody>
            <a:bodyPr wrap="square" rtlCol="0">
              <a:spAutoFit/>
            </a:bodyPr>
            <a:lstStyle/>
            <a:p>
              <a:r>
                <a:rPr kumimoji="1" lang="en-US" altLang="zh-TW" sz="2400" smtClean="0">
                  <a:latin typeface="Times New Roman" charset="0"/>
                  <a:ea typeface="Times New Roman" charset="0"/>
                  <a:cs typeface="Times New Roman" charset="0"/>
                </a:rPr>
                <a:t>Enhanced speech</a:t>
              </a:r>
              <a:endParaRPr kumimoji="1" lang="zh-TW" altLang="en-US" sz="2400" dirty="0">
                <a:latin typeface="Times New Roman" charset="0"/>
                <a:ea typeface="Times New Roman" charset="0"/>
                <a:cs typeface="Times New Roman" charset="0"/>
              </a:endParaRPr>
            </a:p>
          </p:txBody>
        </p:sp>
      </p:grpSp>
      <p:sp>
        <p:nvSpPr>
          <p:cNvPr id="4" name="投影片編號版面配置區 3"/>
          <p:cNvSpPr>
            <a:spLocks noGrp="1"/>
          </p:cNvSpPr>
          <p:nvPr>
            <p:ph type="sldNum" sz="quarter" idx="12"/>
          </p:nvPr>
        </p:nvSpPr>
        <p:spPr/>
        <p:txBody>
          <a:bodyPr/>
          <a:lstStyle/>
          <a:p>
            <a:fld id="{14C12CF7-E6FB-9D44-80C1-B0DBA1F1E783}" type="slidenum">
              <a:rPr kumimoji="1" lang="zh-TW" altLang="en-US" smtClean="0"/>
              <a:t>2</a:t>
            </a:fld>
            <a:endParaRPr kumimoji="1" lang="zh-TW" altLang="en-US"/>
          </a:p>
        </p:txBody>
      </p:sp>
    </p:spTree>
    <p:extLst>
      <p:ext uri="{BB962C8B-B14F-4D97-AF65-F5344CB8AC3E}">
        <p14:creationId xmlns:p14="http://schemas.microsoft.com/office/powerpoint/2010/main" val="414836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latin typeface="Times New Roman" charset="0"/>
                <a:ea typeface="Times New Roman" charset="0"/>
                <a:cs typeface="Times New Roman" charset="0"/>
              </a:rPr>
              <a:t>Objective evaluation</a:t>
            </a:r>
            <a:endParaRPr lang="zh-TW" altLang="en-US" dirty="0">
              <a:latin typeface="Times New Roman" charset="0"/>
              <a:ea typeface="Times New Roman" charset="0"/>
              <a:cs typeface="Times New Roman" charset="0"/>
            </a:endParaRPr>
          </a:p>
        </p:txBody>
      </p:sp>
      <p:sp>
        <p:nvSpPr>
          <p:cNvPr id="4" name="投影片編號版面配置區 3"/>
          <p:cNvSpPr>
            <a:spLocks noGrp="1"/>
          </p:cNvSpPr>
          <p:nvPr>
            <p:ph type="sldNum" sz="quarter" idx="12"/>
          </p:nvPr>
        </p:nvSpPr>
        <p:spPr/>
        <p:txBody>
          <a:bodyPr/>
          <a:lstStyle/>
          <a:p>
            <a:fld id="{CE83F40D-A343-46B3-8310-6164C468F786}" type="slidenum">
              <a:rPr lang="zh-TW" altLang="en-US" smtClean="0"/>
              <a:t>20</a:t>
            </a:fld>
            <a:endParaRPr lang="zh-TW" altLang="en-US"/>
          </a:p>
        </p:txBody>
      </p:sp>
      <p:pic>
        <p:nvPicPr>
          <p:cNvPr id="5" name="圖片 4"/>
          <p:cNvPicPr>
            <a:picLocks noChangeAspect="1"/>
          </p:cNvPicPr>
          <p:nvPr/>
        </p:nvPicPr>
        <p:blipFill>
          <a:blip r:embed="rId3"/>
          <a:stretch>
            <a:fillRect/>
          </a:stretch>
        </p:blipFill>
        <p:spPr>
          <a:xfrm>
            <a:off x="1661670" y="3356993"/>
            <a:ext cx="8868660" cy="2319367"/>
          </a:xfrm>
          <a:prstGeom prst="rect">
            <a:avLst/>
          </a:prstGeom>
        </p:spPr>
      </p:pic>
      <p:sp>
        <p:nvSpPr>
          <p:cNvPr id="10" name="內容版面配置區 2"/>
          <p:cNvSpPr>
            <a:spLocks noGrp="1"/>
          </p:cNvSpPr>
          <p:nvPr>
            <p:ph idx="1"/>
          </p:nvPr>
        </p:nvSpPr>
        <p:spPr>
          <a:xfrm>
            <a:off x="1981200" y="1600201"/>
            <a:ext cx="8435280" cy="4525963"/>
          </a:xfrm>
        </p:spPr>
        <p:txBody>
          <a:bodyPr>
            <a:normAutofit/>
          </a:bodyPr>
          <a:lstStyle/>
          <a:p>
            <a:r>
              <a:rPr lang="en-US" altLang="zh-TW" b="1" dirty="0">
                <a:latin typeface="Times New Roman" charset="0"/>
                <a:ea typeface="Times New Roman" charset="0"/>
                <a:cs typeface="Times New Roman" charset="0"/>
              </a:rPr>
              <a:t>Oracle </a:t>
            </a:r>
            <a:r>
              <a:rPr lang="en-US" altLang="zh-TW" dirty="0">
                <a:latin typeface="Times New Roman" charset="0"/>
                <a:ea typeface="Times New Roman" charset="0"/>
                <a:cs typeface="Times New Roman" charset="0"/>
              </a:rPr>
              <a:t>performs the best, confirms our hypothesis.</a:t>
            </a:r>
          </a:p>
          <a:p>
            <a:r>
              <a:rPr lang="en-US" altLang="zh-TW" b="1" dirty="0">
                <a:latin typeface="Times New Roman" charset="0"/>
                <a:ea typeface="Times New Roman" charset="0"/>
                <a:cs typeface="Times New Roman" charset="0"/>
              </a:rPr>
              <a:t>Proposed(64) &gt; U-Net-MOL &gt; U-Net </a:t>
            </a:r>
            <a:r>
              <a:rPr lang="en-US" altLang="zh-TW" dirty="0">
                <a:latin typeface="Times New Roman" charset="0"/>
                <a:ea typeface="Times New Roman" charset="0"/>
                <a:cs typeface="Times New Roman" charset="0"/>
              </a:rPr>
              <a:t>across all SNR levels.</a:t>
            </a:r>
            <a:endParaRPr lang="en-US" altLang="zh-TW" b="1" dirty="0">
              <a:latin typeface="Times New Roman" charset="0"/>
              <a:ea typeface="Times New Roman" charset="0"/>
              <a:cs typeface="Times New Roman" charset="0"/>
            </a:endParaRPr>
          </a:p>
        </p:txBody>
      </p:sp>
      <p:sp>
        <p:nvSpPr>
          <p:cNvPr id="8" name="矩形 7"/>
          <p:cNvSpPr/>
          <p:nvPr/>
        </p:nvSpPr>
        <p:spPr>
          <a:xfrm>
            <a:off x="7176120" y="3429000"/>
            <a:ext cx="1698026" cy="21753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1222411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charset="0"/>
                <a:ea typeface="Times New Roman" charset="0"/>
                <a:cs typeface="Times New Roman" charset="0"/>
              </a:rPr>
              <a:t>Conclusion</a:t>
            </a:r>
            <a:endParaRPr lang="zh-TW" altLang="en-US" dirty="0">
              <a:latin typeface="Times New Roman" charset="0"/>
              <a:ea typeface="Times New Roman" charset="0"/>
              <a:cs typeface="Times New Roman" charset="0"/>
            </a:endParaRPr>
          </a:p>
        </p:txBody>
      </p:sp>
      <p:sp>
        <p:nvSpPr>
          <p:cNvPr id="3" name="內容版面配置區 2"/>
          <p:cNvSpPr>
            <a:spLocks noGrp="1"/>
          </p:cNvSpPr>
          <p:nvPr>
            <p:ph idx="1"/>
          </p:nvPr>
        </p:nvSpPr>
        <p:spPr>
          <a:xfrm>
            <a:off x="1981200" y="1600201"/>
            <a:ext cx="8363272" cy="4525963"/>
          </a:xfrm>
        </p:spPr>
        <p:txBody>
          <a:bodyPr>
            <a:normAutofit/>
          </a:bodyPr>
          <a:lstStyle/>
          <a:p>
            <a:pPr algn="just"/>
            <a:r>
              <a:rPr lang="en-US" altLang="zh-TW" dirty="0" smtClean="0">
                <a:latin typeface="Times New Roman" charset="0"/>
                <a:ea typeface="Times New Roman" charset="0"/>
                <a:cs typeface="Times New Roman" charset="0"/>
              </a:rPr>
              <a:t>Incorporate </a:t>
            </a:r>
            <a:r>
              <a:rPr lang="en-US" altLang="zh-TW" dirty="0">
                <a:latin typeface="Times New Roman" charset="0"/>
                <a:ea typeface="Times New Roman" charset="0"/>
                <a:cs typeface="Times New Roman" charset="0"/>
              </a:rPr>
              <a:t>phonetic content into a SE </a:t>
            </a:r>
            <a:r>
              <a:rPr lang="en-US" altLang="zh-TW" dirty="0" smtClean="0">
                <a:latin typeface="Times New Roman" charset="0"/>
                <a:ea typeface="Times New Roman" charset="0"/>
                <a:cs typeface="Times New Roman" charset="0"/>
              </a:rPr>
              <a:t>system, without </a:t>
            </a:r>
            <a:r>
              <a:rPr lang="en-US" altLang="zh-TW" dirty="0">
                <a:latin typeface="Times New Roman" charset="0"/>
                <a:ea typeface="Times New Roman" charset="0"/>
                <a:cs typeface="Times New Roman" charset="0"/>
              </a:rPr>
              <a:t>the need for a recognition </a:t>
            </a:r>
            <a:r>
              <a:rPr lang="en-US" altLang="zh-TW" dirty="0" smtClean="0">
                <a:latin typeface="Times New Roman" charset="0"/>
                <a:ea typeface="Times New Roman" charset="0"/>
                <a:cs typeface="Times New Roman" charset="0"/>
              </a:rPr>
              <a:t>system </a:t>
            </a:r>
            <a:r>
              <a:rPr lang="en-US" altLang="zh-TW" dirty="0">
                <a:latin typeface="Times New Roman" charset="0"/>
                <a:ea typeface="Times New Roman" charset="0"/>
                <a:cs typeface="Times New Roman" charset="0"/>
              </a:rPr>
              <a:t>or any transcriptions during training. </a:t>
            </a:r>
          </a:p>
          <a:p>
            <a:pPr algn="just"/>
            <a:r>
              <a:rPr lang="en-US" altLang="zh-TW" dirty="0" smtClean="0">
                <a:latin typeface="Times New Roman" charset="0"/>
                <a:ea typeface="Times New Roman" charset="0"/>
                <a:cs typeface="Times New Roman" charset="0"/>
              </a:rPr>
              <a:t>Visualize the symbolic encoder behavior, show that it is phoneme sensitive.</a:t>
            </a:r>
            <a:endParaRPr lang="en-US" altLang="zh-TW" dirty="0">
              <a:latin typeface="Times New Roman" charset="0"/>
              <a:ea typeface="Times New Roman" charset="0"/>
              <a:cs typeface="Times New Roman" charset="0"/>
            </a:endParaRPr>
          </a:p>
        </p:txBody>
      </p:sp>
      <p:sp>
        <p:nvSpPr>
          <p:cNvPr id="5" name="投影片編號版面配置區 4"/>
          <p:cNvSpPr>
            <a:spLocks noGrp="1"/>
          </p:cNvSpPr>
          <p:nvPr>
            <p:ph type="sldNum" sz="quarter" idx="12"/>
          </p:nvPr>
        </p:nvSpPr>
        <p:spPr/>
        <p:txBody>
          <a:bodyPr/>
          <a:lstStyle/>
          <a:p>
            <a:fld id="{CE83F40D-A343-46B3-8310-6164C468F786}" type="slidenum">
              <a:rPr lang="zh-TW" altLang="en-US" smtClean="0"/>
              <a:t>21</a:t>
            </a:fld>
            <a:endParaRPr lang="zh-TW" altLang="en-US"/>
          </a:p>
        </p:txBody>
      </p:sp>
    </p:spTree>
    <p:extLst>
      <p:ext uri="{BB962C8B-B14F-4D97-AF65-F5344CB8AC3E}">
        <p14:creationId xmlns:p14="http://schemas.microsoft.com/office/powerpoint/2010/main" val="407062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431C9E-D468-4620-8C80-0A14ADE47D47}"/>
              </a:ext>
            </a:extLst>
          </p:cNvPr>
          <p:cNvSpPr>
            <a:spLocks noGrp="1"/>
          </p:cNvSpPr>
          <p:nvPr>
            <p:ph type="title"/>
          </p:nvPr>
        </p:nvSpPr>
        <p:spPr/>
        <p:txBody>
          <a:bodyPr/>
          <a:lstStyle/>
          <a:p>
            <a:r>
              <a:rPr lang="en-US" altLang="zh-TW" dirty="0" smtClean="0">
                <a:latin typeface="Times New Roman" charset="0"/>
                <a:ea typeface="Times New Roman" charset="0"/>
                <a:cs typeface="Times New Roman" charset="0"/>
              </a:rPr>
              <a:t>Speech enhancement</a:t>
            </a:r>
            <a:r>
              <a:rPr lang="zh-TW" altLang="en-US" dirty="0" smtClean="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3" name="Content Placeholder 2">
            <a:extLst>
              <a:ext uri="{FF2B5EF4-FFF2-40B4-BE49-F238E27FC236}">
                <a16:creationId xmlns:mc="http://schemas.openxmlformats.org/markup-compatibility/2006" xmlns:a14="http://schemas.microsoft.com/office/drawing/2010/main" xmlns="" xmlns:a16="http://schemas.microsoft.com/office/drawing/2014/main" id="{77DED026-68DD-440F-B188-DE23B1697D43}"/>
              </a:ext>
            </a:extLst>
          </p:cNvPr>
          <p:cNvSpPr>
            <a:spLocks noGrp="1"/>
          </p:cNvSpPr>
          <p:nvPr>
            <p:ph idx="1"/>
          </p:nvPr>
        </p:nvSpPr>
        <p:spPr>
          <a:xfrm>
            <a:off x="838200" y="1825625"/>
            <a:ext cx="5585515" cy="4351338"/>
          </a:xfrm>
        </p:spPr>
        <p:txBody>
          <a:bodyPr>
            <a:normAutofit/>
          </a:bodyPr>
          <a:lstStyle/>
          <a:p>
            <a:pPr marL="228600" lvl="1">
              <a:spcBef>
                <a:spcPts val="1000"/>
              </a:spcBef>
            </a:pPr>
            <a:r>
              <a:rPr lang="en-US" altLang="zh-TW" sz="2800" b="1" dirty="0" smtClean="0">
                <a:latin typeface="Times New Roman" charset="0"/>
                <a:ea typeface="Times New Roman" charset="0"/>
                <a:cs typeface="Times New Roman" charset="0"/>
              </a:rPr>
              <a:t>Training/testing </a:t>
            </a:r>
            <a:r>
              <a:rPr lang="en-US" altLang="zh-TW" sz="2800" b="1" dirty="0">
                <a:latin typeface="Times New Roman" charset="0"/>
                <a:ea typeface="Times New Roman" charset="0"/>
                <a:cs typeface="Times New Roman" charset="0"/>
              </a:rPr>
              <a:t>noise environment mismatch </a:t>
            </a:r>
            <a:r>
              <a:rPr lang="en-US" altLang="zh-TW" sz="2800" dirty="0">
                <a:latin typeface="Times New Roman" charset="0"/>
                <a:ea typeface="Times New Roman" charset="0"/>
                <a:cs typeface="Times New Roman" charset="0"/>
              </a:rPr>
              <a:t>(</a:t>
            </a:r>
            <a:r>
              <a:rPr lang="en-US" altLang="zh-TW" sz="2800" i="1" dirty="0" err="1">
                <a:latin typeface="Times New Roman" charset="0"/>
                <a:ea typeface="Times New Roman" charset="0"/>
                <a:cs typeface="Times New Roman" charset="0"/>
              </a:rPr>
              <a:t>Interspeech</a:t>
            </a:r>
            <a:r>
              <a:rPr lang="en-US" altLang="zh-TW" sz="2800" i="1" dirty="0">
                <a:latin typeface="Times New Roman" charset="0"/>
                <a:ea typeface="Times New Roman" charset="0"/>
                <a:cs typeface="Times New Roman" charset="0"/>
              </a:rPr>
              <a:t> 2019</a:t>
            </a:r>
            <a:r>
              <a:rPr lang="en-US" altLang="zh-TW" sz="2800" dirty="0" smtClean="0">
                <a:latin typeface="Times New Roman" charset="0"/>
                <a:ea typeface="Times New Roman" charset="0"/>
                <a:cs typeface="Times New Roman" charset="0"/>
              </a:rPr>
              <a:t>)</a:t>
            </a:r>
          </a:p>
          <a:p>
            <a:pPr marL="685800" lvl="2">
              <a:spcBef>
                <a:spcPts val="1000"/>
              </a:spcBef>
            </a:pPr>
            <a:r>
              <a:rPr lang="en-US" b="1" dirty="0">
                <a:latin typeface="Times New Roman" charset="0"/>
                <a:ea typeface="Times New Roman" charset="0"/>
                <a:cs typeface="Times New Roman" charset="0"/>
              </a:rPr>
              <a:t>Liao, C.-F., </a:t>
            </a:r>
            <a:r>
              <a:rPr lang="en-US" dirty="0" err="1">
                <a:latin typeface="Times New Roman" charset="0"/>
                <a:ea typeface="Times New Roman" charset="0"/>
                <a:cs typeface="Times New Roman" charset="0"/>
              </a:rPr>
              <a:t>Tsao</a:t>
            </a:r>
            <a:r>
              <a:rPr lang="en-US" dirty="0">
                <a:latin typeface="Times New Roman" charset="0"/>
                <a:ea typeface="Times New Roman" charset="0"/>
                <a:cs typeface="Times New Roman" charset="0"/>
              </a:rPr>
              <a:t>, Y., Lee, H.-Y., and Wang, H.-M. Noise adaptive speech enhancement using domain adversarial training</a:t>
            </a:r>
            <a:r>
              <a:rPr lang="en-US" dirty="0" smtClean="0">
                <a:latin typeface="Times New Roman" charset="0"/>
                <a:ea typeface="Times New Roman" charset="0"/>
                <a:cs typeface="Times New Roman" charset="0"/>
              </a:rPr>
              <a:t>.</a:t>
            </a:r>
          </a:p>
        </p:txBody>
      </p:sp>
      <p:sp>
        <p:nvSpPr>
          <p:cNvPr id="4" name="投影片編號版面配置區 3"/>
          <p:cNvSpPr>
            <a:spLocks noGrp="1"/>
          </p:cNvSpPr>
          <p:nvPr>
            <p:ph type="sldNum" sz="quarter" idx="12"/>
          </p:nvPr>
        </p:nvSpPr>
        <p:spPr/>
        <p:txBody>
          <a:bodyPr/>
          <a:lstStyle/>
          <a:p>
            <a:fld id="{14C12CF7-E6FB-9D44-80C1-B0DBA1F1E783}" type="slidenum">
              <a:rPr kumimoji="1" lang="zh-TW" altLang="en-US" smtClean="0"/>
              <a:t>3</a:t>
            </a:fld>
            <a:endParaRPr kumimoji="1" lang="zh-TW" altLang="en-US"/>
          </a:p>
        </p:txBody>
      </p:sp>
      <p:pic>
        <p:nvPicPr>
          <p:cNvPr id="19" name="內容版面配置區 6"/>
          <p:cNvPicPr>
            <a:picLocks noChangeAspect="1"/>
          </p:cNvPicPr>
          <p:nvPr/>
        </p:nvPicPr>
        <p:blipFill rotWithShape="1">
          <a:blip r:embed="rId3">
            <a:extLst>
              <a:ext uri="{28A0092B-C50C-407E-A947-70E740481C1C}">
                <a14:useLocalDpi xmlns:a14="http://schemas.microsoft.com/office/drawing/2010/main" val="0"/>
              </a:ext>
            </a:extLst>
          </a:blip>
          <a:srcRect t="19828" b="12818"/>
          <a:stretch/>
        </p:blipFill>
        <p:spPr>
          <a:xfrm>
            <a:off x="5963265" y="1690688"/>
            <a:ext cx="6045711" cy="2877482"/>
          </a:xfrm>
          <a:prstGeom prst="rect">
            <a:avLst/>
          </a:prstGeom>
        </p:spPr>
      </p:pic>
    </p:spTree>
    <p:extLst>
      <p:ext uri="{BB962C8B-B14F-4D97-AF65-F5344CB8AC3E}">
        <p14:creationId xmlns:p14="http://schemas.microsoft.com/office/powerpoint/2010/main" val="1521936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431C9E-D468-4620-8C80-0A14ADE47D47}"/>
              </a:ext>
            </a:extLst>
          </p:cNvPr>
          <p:cNvSpPr>
            <a:spLocks noGrp="1"/>
          </p:cNvSpPr>
          <p:nvPr>
            <p:ph type="title"/>
          </p:nvPr>
        </p:nvSpPr>
        <p:spPr/>
        <p:txBody>
          <a:bodyPr/>
          <a:lstStyle/>
          <a:p>
            <a:r>
              <a:rPr lang="en-US" dirty="0" smtClean="0">
                <a:latin typeface="Times New Roman" charset="0"/>
                <a:ea typeface="Times New Roman" charset="0"/>
                <a:cs typeface="Times New Roman" charset="0"/>
              </a:rPr>
              <a:t>Unsupervised domain </a:t>
            </a:r>
            <a:r>
              <a:rPr lang="en-US" dirty="0">
                <a:latin typeface="Times New Roman" charset="0"/>
                <a:ea typeface="Times New Roman" charset="0"/>
                <a:cs typeface="Times New Roman" charset="0"/>
              </a:rPr>
              <a:t>a</a:t>
            </a:r>
            <a:r>
              <a:rPr lang="en-US" dirty="0" smtClean="0">
                <a:latin typeface="Times New Roman" charset="0"/>
                <a:ea typeface="Times New Roman" charset="0"/>
                <a:cs typeface="Times New Roman" charset="0"/>
              </a:rPr>
              <a:t>daptation</a:t>
            </a:r>
            <a:endParaRPr 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77DED026-68DD-440F-B188-DE23B1697D43}"/>
                  </a:ext>
                </a:extLst>
              </p:cNvPr>
              <p:cNvSpPr>
                <a:spLocks noGrp="1"/>
              </p:cNvSpPr>
              <p:nvPr>
                <p:ph idx="1"/>
              </p:nvPr>
            </p:nvSpPr>
            <p:spPr/>
            <p:txBody>
              <a:bodyPr/>
              <a:lstStyle/>
              <a:p>
                <a:r>
                  <a:rPr lang="en-US" dirty="0" smtClean="0">
                    <a:latin typeface="Times New Roman" charset="0"/>
                    <a:ea typeface="Times New Roman" charset="0"/>
                    <a:cs typeface="Times New Roman" charset="0"/>
                  </a:rPr>
                  <a:t>Domain mismatch (Domain shift)</a:t>
                </a:r>
              </a:p>
              <a:p>
                <a:r>
                  <a:rPr lang="en-US" dirty="0">
                    <a:latin typeface="Times New Roman" charset="0"/>
                    <a:ea typeface="Times New Roman" charset="0"/>
                    <a:cs typeface="Times New Roman" charset="0"/>
                  </a:rPr>
                  <a:t>S</a:t>
                </a:r>
                <a:r>
                  <a:rPr lang="en-US" dirty="0" smtClean="0">
                    <a:latin typeface="Times New Roman" charset="0"/>
                    <a:ea typeface="Times New Roman" charset="0"/>
                    <a:cs typeface="Times New Roman" charset="0"/>
                  </a:rPr>
                  <a:t>ource domain </a:t>
                </a:r>
                <a14:m>
                  <m:oMath xmlns:m="http://schemas.openxmlformats.org/officeDocument/2006/math">
                    <m:sSub>
                      <m:sSubPr>
                        <m:ctrlPr>
                          <a:rPr lang="en-US" altLang="zh-TW" i="1" smtClean="0">
                            <a:latin typeface="Cambria Math" charset="0"/>
                            <a:ea typeface="Cambria Math" charset="0"/>
                            <a:cs typeface="Cambria Math" charset="0"/>
                          </a:rPr>
                        </m:ctrlPr>
                      </m:sSubPr>
                      <m:e>
                        <m:r>
                          <a:rPr lang="en-US" altLang="zh-TW" b="0" i="1" smtClean="0">
                            <a:latin typeface="Cambria Math" charset="0"/>
                            <a:ea typeface="Cambria Math" charset="0"/>
                            <a:cs typeface="Cambria Math" charset="0"/>
                          </a:rPr>
                          <m:t>{</m:t>
                        </m:r>
                        <m:sSub>
                          <m:sSubPr>
                            <m:ctrlPr>
                              <a:rPr lang="en-US" altLang="zh-TW" b="0" i="1" smtClean="0">
                                <a:latin typeface="Cambria Math" charset="0"/>
                                <a:ea typeface="Cambria Math" charset="0"/>
                                <a:cs typeface="Cambria Math" charset="0"/>
                              </a:rPr>
                            </m:ctrlPr>
                          </m:sSubPr>
                          <m:e>
                            <m:r>
                              <a:rPr lang="en-US" altLang="zh-TW" b="0" i="1" smtClean="0">
                                <a:latin typeface="Cambria Math" charset="0"/>
                                <a:ea typeface="Cambria Math" charset="0"/>
                                <a:cs typeface="Cambria Math" charset="0"/>
                              </a:rPr>
                              <m:t>(</m:t>
                            </m:r>
                            <m:r>
                              <a:rPr lang="en-US" altLang="zh-TW" b="0" i="1" smtClean="0">
                                <a:latin typeface="Cambria Math" charset="0"/>
                                <a:ea typeface="Cambria Math" charset="0"/>
                                <a:cs typeface="Cambria Math" charset="0"/>
                              </a:rPr>
                              <m:t>𝑋</m:t>
                            </m:r>
                          </m:e>
                          <m:sub>
                            <m:r>
                              <a:rPr lang="en-US" altLang="zh-TW" b="0" i="1" smtClean="0">
                                <a:latin typeface="Cambria Math" charset="0"/>
                                <a:ea typeface="Cambria Math" charset="0"/>
                                <a:cs typeface="Cambria Math" charset="0"/>
                              </a:rPr>
                              <m:t>𝑖</m:t>
                            </m:r>
                          </m:sub>
                        </m:sSub>
                        <m:r>
                          <a:rPr lang="en-US" altLang="zh-TW" b="0" i="1" smtClean="0">
                            <a:latin typeface="Cambria Math" charset="0"/>
                            <a:ea typeface="Cambria Math" charset="0"/>
                            <a:cs typeface="Cambria Math" charset="0"/>
                          </a:rPr>
                          <m:t>,</m:t>
                        </m:r>
                        <m:sSub>
                          <m:sSubPr>
                            <m:ctrlPr>
                              <a:rPr lang="en-US" altLang="zh-TW" b="0" i="1" smtClean="0">
                                <a:latin typeface="Cambria Math" charset="0"/>
                                <a:ea typeface="Cambria Math" charset="0"/>
                                <a:cs typeface="Cambria Math" charset="0"/>
                              </a:rPr>
                            </m:ctrlPr>
                          </m:sSubPr>
                          <m:e>
                            <m:r>
                              <a:rPr lang="en-US" altLang="zh-TW" b="0" i="1" smtClean="0">
                                <a:latin typeface="Cambria Math" charset="0"/>
                                <a:ea typeface="Cambria Math" charset="0"/>
                                <a:cs typeface="Cambria Math" charset="0"/>
                              </a:rPr>
                              <m:t>𝑌</m:t>
                            </m:r>
                          </m:e>
                          <m:sub>
                            <m:r>
                              <a:rPr lang="en-US" altLang="zh-TW" b="0" i="1" smtClean="0">
                                <a:latin typeface="Cambria Math" charset="0"/>
                                <a:ea typeface="Cambria Math" charset="0"/>
                                <a:cs typeface="Cambria Math" charset="0"/>
                              </a:rPr>
                              <m:t>𝑖</m:t>
                            </m:r>
                          </m:sub>
                        </m:sSub>
                        <m:r>
                          <a:rPr lang="en-US" altLang="zh-TW" b="0" i="1" smtClean="0">
                            <a:latin typeface="Cambria Math" charset="0"/>
                            <a:ea typeface="Cambria Math" charset="0"/>
                            <a:cs typeface="Cambria Math" charset="0"/>
                          </a:rPr>
                          <m:t>)}~</m:t>
                        </m:r>
                        <m:r>
                          <a:rPr lang="en-US" altLang="zh-TW" i="1" smtClean="0">
                            <a:latin typeface="Cambria Math" charset="0"/>
                            <a:ea typeface="Cambria Math" charset="0"/>
                            <a:cs typeface="Cambria Math" charset="0"/>
                          </a:rPr>
                          <m:t>𝒟</m:t>
                        </m:r>
                      </m:e>
                      <m:sub>
                        <m:r>
                          <a:rPr lang="en-US" altLang="zh-TW" b="0" i="1" smtClean="0">
                            <a:latin typeface="Cambria Math" charset="0"/>
                            <a:ea typeface="Cambria Math" charset="0"/>
                            <a:cs typeface="Cambria Math" charset="0"/>
                          </a:rPr>
                          <m:t>𝑆</m:t>
                        </m:r>
                      </m:sub>
                    </m:sSub>
                  </m:oMath>
                </a14:m>
                <a:r>
                  <a:rPr lang="en-US" dirty="0" smtClean="0">
                    <a:latin typeface="Times New Roman" charset="0"/>
                    <a:ea typeface="Times New Roman" charset="0"/>
                    <a:cs typeface="Times New Roman" charset="0"/>
                  </a:rPr>
                  <a:t> </a:t>
                </a:r>
              </a:p>
              <a:p>
                <a:pPr lvl="1"/>
                <a:r>
                  <a:rPr lang="en-US" dirty="0" smtClean="0">
                    <a:latin typeface="Times New Roman" charset="0"/>
                    <a:ea typeface="Times New Roman" charset="0"/>
                    <a:cs typeface="Times New Roman" charset="0"/>
                  </a:rPr>
                  <a:t>Labeled data</a:t>
                </a:r>
              </a:p>
              <a:p>
                <a:r>
                  <a:rPr lang="en-US" dirty="0">
                    <a:latin typeface="Times New Roman" charset="0"/>
                    <a:ea typeface="Times New Roman" charset="0"/>
                    <a:cs typeface="Times New Roman" charset="0"/>
                  </a:rPr>
                  <a:t>T</a:t>
                </a:r>
                <a:r>
                  <a:rPr lang="en-US" dirty="0" smtClean="0">
                    <a:latin typeface="Times New Roman" charset="0"/>
                    <a:ea typeface="Times New Roman" charset="0"/>
                    <a:cs typeface="Times New Roman" charset="0"/>
                  </a:rPr>
                  <a:t>arget domain </a:t>
                </a:r>
                <a14:m>
                  <m:oMath xmlns:m="http://schemas.openxmlformats.org/officeDocument/2006/math">
                    <m:sSub>
                      <m:sSubPr>
                        <m:ctrlPr>
                          <a:rPr lang="en-US" altLang="zh-TW" i="1" smtClean="0">
                            <a:latin typeface="Cambria Math" charset="0"/>
                            <a:ea typeface="Cambria Math" charset="0"/>
                            <a:cs typeface="Cambria Math" charset="0"/>
                          </a:rPr>
                        </m:ctrlPr>
                      </m:sSubPr>
                      <m:e>
                        <m:r>
                          <a:rPr lang="en-US" altLang="zh-TW" b="0" i="1" smtClean="0">
                            <a:latin typeface="Cambria Math" charset="0"/>
                            <a:ea typeface="Cambria Math" charset="0"/>
                            <a:cs typeface="Cambria Math" charset="0"/>
                          </a:rPr>
                          <m:t>{</m:t>
                        </m:r>
                        <m:sSub>
                          <m:sSubPr>
                            <m:ctrlPr>
                              <a:rPr lang="en-US" altLang="zh-TW" b="0" i="1" smtClean="0">
                                <a:latin typeface="Cambria Math" charset="0"/>
                                <a:ea typeface="Cambria Math" charset="0"/>
                                <a:cs typeface="Cambria Math" charset="0"/>
                              </a:rPr>
                            </m:ctrlPr>
                          </m:sSubPr>
                          <m:e>
                            <m:r>
                              <a:rPr lang="en-US" altLang="zh-TW" b="0" i="1" smtClean="0">
                                <a:latin typeface="Cambria Math" charset="0"/>
                                <a:ea typeface="Cambria Math" charset="0"/>
                                <a:cs typeface="Cambria Math" charset="0"/>
                              </a:rPr>
                              <m:t>𝑋</m:t>
                            </m:r>
                          </m:e>
                          <m:sub>
                            <m:r>
                              <a:rPr lang="en-US" altLang="zh-TW" b="0" i="1" smtClean="0">
                                <a:latin typeface="Cambria Math" charset="0"/>
                                <a:ea typeface="Cambria Math" charset="0"/>
                                <a:cs typeface="Cambria Math" charset="0"/>
                              </a:rPr>
                              <m:t>𝑗</m:t>
                            </m:r>
                          </m:sub>
                        </m:sSub>
                        <m:r>
                          <a:rPr lang="en-US" altLang="zh-TW" b="0" i="1" smtClean="0">
                            <a:latin typeface="Cambria Math" charset="0"/>
                            <a:ea typeface="Cambria Math" charset="0"/>
                            <a:cs typeface="Cambria Math" charset="0"/>
                          </a:rPr>
                          <m:t>}~</m:t>
                        </m:r>
                        <m:r>
                          <a:rPr lang="en-US" altLang="zh-TW" i="1" smtClean="0">
                            <a:latin typeface="Cambria Math" charset="0"/>
                            <a:ea typeface="Cambria Math" charset="0"/>
                            <a:cs typeface="Cambria Math" charset="0"/>
                          </a:rPr>
                          <m:t>𝒟</m:t>
                        </m:r>
                      </m:e>
                      <m:sub>
                        <m:r>
                          <a:rPr lang="en-US" altLang="zh-TW" b="0" i="1" smtClean="0">
                            <a:latin typeface="Cambria Math" charset="0"/>
                            <a:ea typeface="Cambria Math" charset="0"/>
                            <a:cs typeface="Cambria Math" charset="0"/>
                          </a:rPr>
                          <m:t>𝑇</m:t>
                        </m:r>
                      </m:sub>
                    </m:sSub>
                  </m:oMath>
                </a14:m>
                <a:endParaRPr lang="en-US" dirty="0" smtClean="0">
                  <a:latin typeface="Times New Roman" charset="0"/>
                  <a:ea typeface="Times New Roman" charset="0"/>
                  <a:cs typeface="Times New Roman" charset="0"/>
                </a:endParaRPr>
              </a:p>
              <a:p>
                <a:pPr lvl="1"/>
                <a:r>
                  <a:rPr lang="en-US" dirty="0" smtClean="0">
                    <a:latin typeface="Times New Roman" charset="0"/>
                    <a:ea typeface="Times New Roman" charset="0"/>
                    <a:cs typeface="Times New Roman" charset="0"/>
                  </a:rPr>
                  <a:t>Unlabeled data</a:t>
                </a:r>
              </a:p>
              <a:p>
                <a:endParaRPr lang="en-US" dirty="0">
                  <a:latin typeface="Times New Roman" charset="0"/>
                  <a:ea typeface="Times New Roman" charset="0"/>
                  <a:cs typeface="Times New Roman" charset="0"/>
                </a:endParaRPr>
              </a:p>
            </p:txBody>
          </p:sp>
        </mc:Choice>
        <mc:Fallback xmlns="">
          <p:sp>
            <p:nvSpPr>
              <p:cNvPr id="3" name="Content Placeholder 2">
                <a:extLst>
                  <a:ext uri="{FF2B5EF4-FFF2-40B4-BE49-F238E27FC236}">
                    <a16:creationId xmlns:a16="http://schemas.microsoft.com/office/drawing/2014/main" xmlns="" id="{77DED026-68DD-440F-B188-DE23B1697D43}"/>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381"/>
                </a:stretch>
              </a:blipFill>
            </p:spPr>
            <p:txBody>
              <a:bodyPr/>
              <a:lstStyle/>
              <a:p>
                <a:r>
                  <a:rPr lang="zh-TW" altLang="en-US">
                    <a:noFill/>
                  </a:rPr>
                  <a:t> </a:t>
                </a:r>
              </a:p>
            </p:txBody>
          </p:sp>
        </mc:Fallback>
      </mc:AlternateContent>
      <p:grpSp>
        <p:nvGrpSpPr>
          <p:cNvPr id="7" name="群組 6"/>
          <p:cNvGrpSpPr/>
          <p:nvPr/>
        </p:nvGrpSpPr>
        <p:grpSpPr>
          <a:xfrm>
            <a:off x="4369352" y="3861871"/>
            <a:ext cx="6984448" cy="2450029"/>
            <a:chOff x="4369352" y="4001294"/>
            <a:chExt cx="6984448" cy="2450029"/>
          </a:xfrm>
        </p:grpSpPr>
        <p:pic>
          <p:nvPicPr>
            <p:cNvPr id="5" name="圖片 4"/>
            <p:cNvPicPr>
              <a:picLocks noChangeAspect="1"/>
            </p:cNvPicPr>
            <p:nvPr/>
          </p:nvPicPr>
          <p:blipFill>
            <a:blip r:embed="rId4"/>
            <a:stretch>
              <a:fillRect/>
            </a:stretch>
          </p:blipFill>
          <p:spPr>
            <a:xfrm>
              <a:off x="4369352" y="4001294"/>
              <a:ext cx="6984448" cy="2118360"/>
            </a:xfrm>
            <a:prstGeom prst="rect">
              <a:avLst/>
            </a:prstGeom>
          </p:spPr>
        </p:pic>
        <p:sp>
          <p:nvSpPr>
            <p:cNvPr id="6" name="矩形 5"/>
            <p:cNvSpPr/>
            <p:nvPr/>
          </p:nvSpPr>
          <p:spPr>
            <a:xfrm>
              <a:off x="5132046" y="6081991"/>
              <a:ext cx="5459059" cy="369332"/>
            </a:xfrm>
            <a:prstGeom prst="rect">
              <a:avLst/>
            </a:prstGeom>
          </p:spPr>
          <p:txBody>
            <a:bodyPr wrap="none">
              <a:spAutoFit/>
            </a:bodyPr>
            <a:lstStyle/>
            <a:p>
              <a:r>
                <a:rPr lang="en-US" altLang="zh-TW" dirty="0" smtClean="0">
                  <a:hlinkClick r:id="rId5"/>
                </a:rPr>
                <a:t>http://www.eecs.umich.edu/eecs/pdfs/events/4142.pdf</a:t>
              </a:r>
              <a:endParaRPr lang="zh-TW" altLang="en-US" dirty="0"/>
            </a:p>
          </p:txBody>
        </p:sp>
      </p:grpSp>
    </p:spTree>
    <p:extLst>
      <p:ext uri="{BB962C8B-B14F-4D97-AF65-F5344CB8AC3E}">
        <p14:creationId xmlns:p14="http://schemas.microsoft.com/office/powerpoint/2010/main" val="2086131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431C9E-D468-4620-8C80-0A14ADE47D47}"/>
              </a:ext>
            </a:extLst>
          </p:cNvPr>
          <p:cNvSpPr>
            <a:spLocks noGrp="1"/>
          </p:cNvSpPr>
          <p:nvPr>
            <p:ph type="title"/>
          </p:nvPr>
        </p:nvSpPr>
        <p:spPr/>
        <p:txBody>
          <a:bodyPr/>
          <a:lstStyle/>
          <a:p>
            <a:r>
              <a:rPr kumimoji="1" lang="en-US" altLang="zh-TW" dirty="0" smtClean="0">
                <a:latin typeface="Times New Roman" charset="0"/>
                <a:ea typeface="Times New Roman" charset="0"/>
                <a:cs typeface="Times New Roman" charset="0"/>
              </a:rPr>
              <a:t>Noise adaptive SE</a:t>
            </a:r>
            <a:endParaRPr lang="en-US" dirty="0">
              <a:latin typeface="Times New Roman" charset="0"/>
              <a:ea typeface="Times New Roman" charset="0"/>
              <a:cs typeface="Times New Roman" charset="0"/>
            </a:endParaRPr>
          </a:p>
        </p:txBody>
      </p:sp>
      <p:pic>
        <p:nvPicPr>
          <p:cNvPr id="7" name="內容版面配置區 6"/>
          <p:cNvPicPr>
            <a:picLocks noGrp="1" noChangeAspect="1"/>
          </p:cNvPicPr>
          <p:nvPr>
            <p:ph idx="1"/>
          </p:nvPr>
        </p:nvPicPr>
        <p:blipFill rotWithShape="1">
          <a:blip r:embed="rId3">
            <a:extLst>
              <a:ext uri="{28A0092B-C50C-407E-A947-70E740481C1C}">
                <a14:useLocalDpi xmlns:a14="http://schemas.microsoft.com/office/drawing/2010/main" val="0"/>
              </a:ext>
            </a:extLst>
          </a:blip>
          <a:srcRect t="19828" b="12818"/>
          <a:stretch/>
        </p:blipFill>
        <p:spPr>
          <a:xfrm>
            <a:off x="1591012" y="2438170"/>
            <a:ext cx="8999403" cy="4283305"/>
          </a:xfrm>
        </p:spPr>
      </p:pic>
      <p:sp>
        <p:nvSpPr>
          <p:cNvPr id="3" name="投影片編號版面配置區 2"/>
          <p:cNvSpPr>
            <a:spLocks noGrp="1"/>
          </p:cNvSpPr>
          <p:nvPr>
            <p:ph type="sldNum" sz="quarter" idx="12"/>
          </p:nvPr>
        </p:nvSpPr>
        <p:spPr/>
        <p:txBody>
          <a:bodyPr/>
          <a:lstStyle/>
          <a:p>
            <a:fld id="{14C12CF7-E6FB-9D44-80C1-B0DBA1F1E783}" type="slidenum">
              <a:rPr kumimoji="1" lang="zh-TW" altLang="en-US" smtClean="0"/>
              <a:t>5</a:t>
            </a:fld>
            <a:endParaRPr kumimoji="1" lang="zh-TW" altLang="en-US"/>
          </a:p>
        </p:txBody>
      </p:sp>
    </p:spTree>
    <p:extLst>
      <p:ext uri="{BB962C8B-B14F-4D97-AF65-F5344CB8AC3E}">
        <p14:creationId xmlns:p14="http://schemas.microsoft.com/office/powerpoint/2010/main" val="6393720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31C9E-D468-4620-8C80-0A14ADE47D47}"/>
              </a:ext>
            </a:extLst>
          </p:cNvPr>
          <p:cNvSpPr>
            <a:spLocks noGrp="1"/>
          </p:cNvSpPr>
          <p:nvPr>
            <p:ph type="title"/>
          </p:nvPr>
        </p:nvSpPr>
        <p:spPr/>
        <p:txBody>
          <a:bodyPr/>
          <a:lstStyle/>
          <a:p>
            <a:r>
              <a:rPr lang="en-US" dirty="0" smtClean="0">
                <a:latin typeface="Times New Roman" charset="0"/>
                <a:ea typeface="Times New Roman" charset="0"/>
                <a:cs typeface="Times New Roman" charset="0"/>
              </a:rPr>
              <a:t>Dataset</a:t>
            </a:r>
            <a:endParaRPr lang="en-US" dirty="0">
              <a:latin typeface="Times New Roman" charset="0"/>
              <a:ea typeface="Times New Roman" charset="0"/>
              <a:cs typeface="Times New Roman" charset="0"/>
            </a:endParaRPr>
          </a:p>
        </p:txBody>
      </p:sp>
      <p:sp>
        <p:nvSpPr>
          <p:cNvPr id="3" name="Content Placeholder 2">
            <a:extLst>
              <a:ext uri="{FF2B5EF4-FFF2-40B4-BE49-F238E27FC236}">
                <a16:creationId xmlns:a16="http://schemas.microsoft.com/office/drawing/2014/main" xmlns="" id="{77DED026-68DD-440F-B188-DE23B1697D43}"/>
              </a:ext>
            </a:extLst>
          </p:cNvPr>
          <p:cNvSpPr>
            <a:spLocks noGrp="1"/>
          </p:cNvSpPr>
          <p:nvPr>
            <p:ph idx="1"/>
          </p:nvPr>
        </p:nvSpPr>
        <p:spPr>
          <a:xfrm>
            <a:off x="838200" y="1825625"/>
            <a:ext cx="10515600" cy="4351338"/>
          </a:xfrm>
        </p:spPr>
        <p:txBody>
          <a:bodyPr/>
          <a:lstStyle/>
          <a:p>
            <a:r>
              <a:rPr lang="en-US" dirty="0" smtClean="0">
                <a:latin typeface="Times New Roman" charset="0"/>
                <a:ea typeface="Times New Roman" charset="0"/>
                <a:cs typeface="Times New Roman" charset="0"/>
              </a:rPr>
              <a:t>TIMIT dataset</a:t>
            </a:r>
          </a:p>
          <a:p>
            <a:r>
              <a:rPr lang="en-US" dirty="0" smtClean="0">
                <a:latin typeface="Times New Roman" charset="0"/>
                <a:ea typeface="Times New Roman" charset="0"/>
                <a:cs typeface="Times New Roman" charset="0"/>
              </a:rPr>
              <a:t>Source domain = </a:t>
            </a:r>
            <a:r>
              <a:rPr lang="en-US" b="1" i="1" dirty="0" smtClean="0">
                <a:latin typeface="Times New Roman" charset="0"/>
                <a:ea typeface="Times New Roman" charset="0"/>
                <a:cs typeface="Times New Roman" charset="0"/>
              </a:rPr>
              <a:t>15,000 noisy</a:t>
            </a:r>
            <a:r>
              <a:rPr lang="zh-TW" altLang="en-US" b="1" i="1" dirty="0" smtClean="0">
                <a:latin typeface="Times New Roman" charset="0"/>
                <a:ea typeface="Times New Roman" charset="0"/>
                <a:cs typeface="Times New Roman" charset="0"/>
              </a:rPr>
              <a:t> </a:t>
            </a:r>
            <a:r>
              <a:rPr lang="en-US" altLang="zh-TW" dirty="0" smtClean="0">
                <a:latin typeface="Times New Roman" charset="0"/>
                <a:ea typeface="Times New Roman" charset="0"/>
                <a:cs typeface="Times New Roman" charset="0"/>
              </a:rPr>
              <a:t>(</a:t>
            </a:r>
            <a:r>
              <a:rPr lang="en-US" altLang="zh-TW" dirty="0" smtClean="0">
                <a:latin typeface="Times New Roman" charset="0"/>
                <a:ea typeface="Times New Roman" charset="0"/>
                <a:cs typeface="Times New Roman" charset="0"/>
              </a:rPr>
              <a:t>5</a:t>
            </a:r>
            <a:r>
              <a:rPr lang="zh-TW" altLang="en-US" dirty="0">
                <a:latin typeface="Times New Roman" charset="0"/>
                <a:ea typeface="Times New Roman" charset="0"/>
                <a:cs typeface="Times New Roman" charset="0"/>
              </a:rPr>
              <a:t> </a:t>
            </a:r>
            <a:r>
              <a:rPr lang="en-US" altLang="zh-TW" dirty="0" smtClean="0">
                <a:latin typeface="Times New Roman" charset="0"/>
                <a:ea typeface="Times New Roman" charset="0"/>
                <a:cs typeface="Times New Roman" charset="0"/>
              </a:rPr>
              <a:t>noise</a:t>
            </a:r>
            <a:r>
              <a:rPr lang="zh-TW" altLang="en-US" dirty="0" smtClean="0">
                <a:latin typeface="Times New Roman" charset="0"/>
                <a:ea typeface="Times New Roman" charset="0"/>
                <a:cs typeface="Times New Roman" charset="0"/>
              </a:rPr>
              <a:t> </a:t>
            </a:r>
            <a:r>
              <a:rPr lang="en-US" altLang="zh-TW" dirty="0" smtClean="0">
                <a:latin typeface="Times New Roman" charset="0"/>
                <a:ea typeface="Times New Roman" charset="0"/>
                <a:cs typeface="Times New Roman" charset="0"/>
              </a:rPr>
              <a:t>types)</a:t>
            </a:r>
            <a:endParaRPr 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Target domain = </a:t>
            </a:r>
            <a:r>
              <a:rPr lang="en-US" b="1" i="1" dirty="0" smtClean="0">
                <a:latin typeface="Times New Roman" charset="0"/>
                <a:ea typeface="Times New Roman" charset="0"/>
                <a:cs typeface="Times New Roman" charset="0"/>
              </a:rPr>
              <a:t>220 noisy</a:t>
            </a:r>
            <a:r>
              <a:rPr lang="zh-TW" altLang="en-US" b="1" i="1" dirty="0" smtClean="0">
                <a:latin typeface="Times New Roman" charset="0"/>
                <a:ea typeface="Times New Roman" charset="0"/>
                <a:cs typeface="Times New Roman" charset="0"/>
              </a:rPr>
              <a:t> </a:t>
            </a:r>
            <a:r>
              <a:rPr lang="en-US" altLang="zh-TW" dirty="0" smtClean="0">
                <a:latin typeface="Times New Roman" charset="0"/>
                <a:ea typeface="Times New Roman" charset="0"/>
                <a:cs typeface="Times New Roman" charset="0"/>
              </a:rPr>
              <a:t>(1</a:t>
            </a:r>
            <a:r>
              <a:rPr lang="zh-TW" altLang="en-US" dirty="0" smtClean="0">
                <a:latin typeface="Times New Roman" charset="0"/>
                <a:ea typeface="Times New Roman" charset="0"/>
                <a:cs typeface="Times New Roman" charset="0"/>
              </a:rPr>
              <a:t> </a:t>
            </a:r>
            <a:r>
              <a:rPr lang="en-US" altLang="zh-TW" dirty="0" smtClean="0">
                <a:latin typeface="Times New Roman" charset="0"/>
                <a:ea typeface="Times New Roman" charset="0"/>
                <a:cs typeface="Times New Roman" charset="0"/>
              </a:rPr>
              <a:t>noise</a:t>
            </a:r>
            <a:r>
              <a:rPr lang="zh-TW" altLang="en-US" dirty="0" smtClean="0">
                <a:latin typeface="Times New Roman" charset="0"/>
                <a:ea typeface="Times New Roman" charset="0"/>
                <a:cs typeface="Times New Roman" charset="0"/>
              </a:rPr>
              <a:t> </a:t>
            </a:r>
            <a:r>
              <a:rPr lang="en-US" altLang="zh-TW" dirty="0" smtClean="0">
                <a:latin typeface="Times New Roman" charset="0"/>
                <a:ea typeface="Times New Roman" charset="0"/>
                <a:cs typeface="Times New Roman" charset="0"/>
              </a:rPr>
              <a:t>type)</a:t>
            </a:r>
            <a:endParaRPr lang="en-US" dirty="0" smtClean="0">
              <a:latin typeface="Times New Roman" charset="0"/>
              <a:ea typeface="Times New Roman" charset="0"/>
              <a:cs typeface="Times New Roman" charset="0"/>
            </a:endParaRPr>
          </a:p>
          <a:p>
            <a:r>
              <a:rPr lang="en-US" dirty="0" smtClean="0">
                <a:latin typeface="Times New Roman" charset="0"/>
                <a:ea typeface="Times New Roman" charset="0"/>
                <a:cs typeface="Times New Roman" charset="0"/>
              </a:rPr>
              <a:t>Test set = </a:t>
            </a:r>
            <a:r>
              <a:rPr lang="en-US" b="1" i="1" dirty="0" smtClean="0">
                <a:latin typeface="Times New Roman" charset="0"/>
                <a:ea typeface="Times New Roman" charset="0"/>
                <a:cs typeface="Times New Roman" charset="0"/>
              </a:rPr>
              <a:t>192 </a:t>
            </a:r>
            <a:r>
              <a:rPr lang="en-US" altLang="zh-TW" b="1" i="1" dirty="0" smtClean="0">
                <a:latin typeface="Times New Roman" charset="0"/>
                <a:ea typeface="Times New Roman" charset="0"/>
                <a:cs typeface="Times New Roman" charset="0"/>
              </a:rPr>
              <a:t>noisy</a:t>
            </a:r>
            <a:endParaRPr lang="en-US" dirty="0">
              <a:latin typeface="Times New Roman" charset="0"/>
              <a:ea typeface="Times New Roman" charset="0"/>
              <a:cs typeface="Times New Roman" charset="0"/>
            </a:endParaRPr>
          </a:p>
        </p:txBody>
      </p:sp>
      <p:sp>
        <p:nvSpPr>
          <p:cNvPr id="4" name="投影片編號版面配置區 3"/>
          <p:cNvSpPr>
            <a:spLocks noGrp="1"/>
          </p:cNvSpPr>
          <p:nvPr>
            <p:ph type="sldNum" sz="quarter" idx="12"/>
          </p:nvPr>
        </p:nvSpPr>
        <p:spPr/>
        <p:txBody>
          <a:bodyPr/>
          <a:lstStyle/>
          <a:p>
            <a:fld id="{14C12CF7-E6FB-9D44-80C1-B0DBA1F1E783}" type="slidenum">
              <a:rPr kumimoji="1" lang="zh-TW" altLang="en-US" smtClean="0"/>
              <a:t>6</a:t>
            </a:fld>
            <a:endParaRPr kumimoji="1" lang="zh-TW" altLang="en-US"/>
          </a:p>
        </p:txBody>
      </p:sp>
    </p:spTree>
    <p:extLst>
      <p:ext uri="{BB962C8B-B14F-4D97-AF65-F5344CB8AC3E}">
        <p14:creationId xmlns:p14="http://schemas.microsoft.com/office/powerpoint/2010/main" val="5475846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31C9E-D468-4620-8C80-0A14ADE47D47}"/>
              </a:ext>
            </a:extLst>
          </p:cNvPr>
          <p:cNvSpPr>
            <a:spLocks noGrp="1"/>
          </p:cNvSpPr>
          <p:nvPr>
            <p:ph type="title"/>
          </p:nvPr>
        </p:nvSpPr>
        <p:spPr/>
        <p:txBody>
          <a:bodyPr/>
          <a:lstStyle/>
          <a:p>
            <a:r>
              <a:rPr lang="en-US" altLang="zh-TW" dirty="0" smtClean="0">
                <a:latin typeface="Times New Roman" charset="0"/>
                <a:ea typeface="Times New Roman" charset="0"/>
                <a:cs typeface="Times New Roman" charset="0"/>
              </a:rPr>
              <a:t>Results </a:t>
            </a:r>
            <a:r>
              <a:rPr lang="mr-IN" altLang="zh-TW" dirty="0" smtClean="0">
                <a:latin typeface="Times New Roman" charset="0"/>
                <a:ea typeface="Times New Roman" charset="0"/>
                <a:cs typeface="Times New Roman" charset="0"/>
              </a:rPr>
              <a:t>–</a:t>
            </a:r>
            <a:r>
              <a:rPr lang="en-US" altLang="zh-TW" dirty="0" smtClean="0">
                <a:latin typeface="Times New Roman" charset="0"/>
                <a:ea typeface="Times New Roman" charset="0"/>
                <a:cs typeface="Times New Roman" charset="0"/>
              </a:rPr>
              <a:t> adapted to baby cry</a:t>
            </a:r>
            <a:endParaRPr lang="en-US" dirty="0">
              <a:latin typeface="Times New Roman" charset="0"/>
              <a:ea typeface="Times New Roman" charset="0"/>
              <a:cs typeface="Times New Roman" charset="0"/>
            </a:endParaRPr>
          </a:p>
        </p:txBody>
      </p:sp>
      <mc:AlternateContent xmlns:mc="http://schemas.openxmlformats.org/markup-compatibility/2006" xmlns:a14="http://schemas.microsoft.com/office/drawing/2010/main">
        <mc:Choice Requires="a14">
          <p:sp>
            <p:nvSpPr>
              <p:cNvPr id="3" name="文字方塊 2"/>
              <p:cNvSpPr txBox="1"/>
              <p:nvPr/>
            </p:nvSpPr>
            <p:spPr>
              <a:xfrm>
                <a:off x="8032913" y="1166754"/>
                <a:ext cx="4159087" cy="573940"/>
              </a:xfrm>
              <a:prstGeom prst="rect">
                <a:avLst/>
              </a:prstGeom>
              <a:noFill/>
            </p:spPr>
            <p:txBody>
              <a:bodyPr wrap="none" rtlCol="0">
                <a:spAutoFit/>
              </a:bodyPr>
              <a:lstStyle/>
              <a:p>
                <a:r>
                  <a:rPr kumimoji="1" lang="en-US" altLang="zh-TW" sz="2000" b="0" dirty="0" smtClean="0">
                    <a:latin typeface="Times New Roman" charset="0"/>
                    <a:ea typeface="Times New Roman" charset="0"/>
                    <a:cs typeface="Times New Roman" charset="0"/>
                  </a:rPr>
                  <a:t>% covered</a:t>
                </a:r>
                <a14:m>
                  <m:oMath xmlns:m="http://schemas.openxmlformats.org/officeDocument/2006/math">
                    <m:r>
                      <a:rPr kumimoji="1" lang="en-US" altLang="zh-TW" sz="2000" b="0" i="1" smtClean="0">
                        <a:latin typeface="Cambria Math" charset="0"/>
                      </a:rPr>
                      <m:t>=</m:t>
                    </m:r>
                    <m:f>
                      <m:fPr>
                        <m:ctrlPr>
                          <a:rPr kumimoji="1" lang="mr-IN" altLang="zh-TW" sz="2000" i="1" smtClean="0">
                            <a:latin typeface="Cambria Math" charset="0"/>
                          </a:rPr>
                        </m:ctrlPr>
                      </m:fPr>
                      <m:num>
                        <m:r>
                          <a:rPr kumimoji="1" lang="en-US" altLang="zh-TW" sz="2000" b="0" i="1" smtClean="0">
                            <a:latin typeface="Cambria Math" charset="0"/>
                          </a:rPr>
                          <m:t>𝑎𝑑𝑎𝑝𝑡𝑒𝑑</m:t>
                        </m:r>
                        <m:r>
                          <a:rPr kumimoji="1" lang="en-US" altLang="zh-TW" sz="2000" b="0" i="1" smtClean="0">
                            <a:latin typeface="Cambria Math" charset="0"/>
                          </a:rPr>
                          <m:t> −</m:t>
                        </m:r>
                        <m:r>
                          <a:rPr kumimoji="1" lang="en-US" altLang="zh-TW" sz="2000" b="0" i="1" smtClean="0">
                            <a:latin typeface="Cambria Math" charset="0"/>
                          </a:rPr>
                          <m:t>𝑏𝑎𝑠𝑒𝑙𝑖𝑛𝑒</m:t>
                        </m:r>
                      </m:num>
                      <m:den>
                        <m:r>
                          <a:rPr kumimoji="1" lang="en-US" altLang="zh-TW" sz="2000" b="0" i="1" smtClean="0">
                            <a:latin typeface="Cambria Math" charset="0"/>
                          </a:rPr>
                          <m:t>𝑢𝑝𝑝𝑒𝑟</m:t>
                        </m:r>
                        <m:r>
                          <a:rPr kumimoji="1" lang="en-US" altLang="zh-TW" sz="2000" b="0" i="1" smtClean="0">
                            <a:latin typeface="Cambria Math" charset="0"/>
                          </a:rPr>
                          <m:t>−</m:t>
                        </m:r>
                        <m:r>
                          <a:rPr kumimoji="1" lang="en-US" altLang="zh-TW" sz="2000" b="0" i="1" smtClean="0">
                            <a:latin typeface="Cambria Math" charset="0"/>
                          </a:rPr>
                          <m:t>𝑏𝑎𝑠𝑒𝑙𝑖𝑛𝑒</m:t>
                        </m:r>
                      </m:den>
                    </m:f>
                    <m:r>
                      <a:rPr kumimoji="1" lang="mr-IN" altLang="zh-TW" sz="2000" i="1" smtClean="0">
                        <a:latin typeface="Cambria Math" charset="0"/>
                        <a:ea typeface="Cambria Math" charset="0"/>
                        <a:cs typeface="Cambria Math" charset="0"/>
                      </a:rPr>
                      <m:t>×</m:t>
                    </m:r>
                    <m:r>
                      <a:rPr kumimoji="1" lang="en-US" altLang="zh-TW" sz="2000" b="0" i="1" smtClean="0">
                        <a:latin typeface="Cambria Math" charset="0"/>
                        <a:ea typeface="Cambria Math" charset="0"/>
                        <a:cs typeface="Cambria Math" charset="0"/>
                      </a:rPr>
                      <m:t>100</m:t>
                    </m:r>
                    <m:r>
                      <a:rPr kumimoji="1" lang="mr-IN" altLang="zh-TW" sz="2000" b="0" i="1" smtClean="0">
                        <a:latin typeface="Cambria Math" charset="0"/>
                        <a:ea typeface="Cambria Math" charset="0"/>
                        <a:cs typeface="Cambria Math" charset="0"/>
                      </a:rPr>
                      <m:t>%</m:t>
                    </m:r>
                  </m:oMath>
                </a14:m>
                <a:endParaRPr kumimoji="1" lang="zh-TW" altLang="en-US" sz="20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8032913" y="1166754"/>
                <a:ext cx="4159087" cy="573940"/>
              </a:xfrm>
              <a:prstGeom prst="rect">
                <a:avLst/>
              </a:prstGeom>
              <a:blipFill rotWithShape="0">
                <a:blip r:embed="rId3"/>
                <a:stretch>
                  <a:fillRect l="-1613"/>
                </a:stretch>
              </a:blipFill>
            </p:spPr>
            <p:txBody>
              <a:bodyPr/>
              <a:lstStyle/>
              <a:p>
                <a:r>
                  <a:rPr lang="zh-TW" altLang="en-US">
                    <a:noFill/>
                  </a:rPr>
                  <a:t> </a:t>
                </a:r>
              </a:p>
            </p:txBody>
          </p:sp>
        </mc:Fallback>
      </mc:AlternateContent>
      <p:sp>
        <p:nvSpPr>
          <p:cNvPr id="7" name="文字方塊 6"/>
          <p:cNvSpPr txBox="1"/>
          <p:nvPr/>
        </p:nvSpPr>
        <p:spPr>
          <a:xfrm>
            <a:off x="5610522" y="6135573"/>
            <a:ext cx="607859" cy="369332"/>
          </a:xfrm>
          <a:prstGeom prst="rect">
            <a:avLst/>
          </a:prstGeom>
          <a:noFill/>
        </p:spPr>
        <p:txBody>
          <a:bodyPr wrap="none" rtlCol="0">
            <a:spAutoFit/>
          </a:bodyPr>
          <a:lstStyle/>
          <a:p>
            <a:r>
              <a:rPr kumimoji="1" lang="en-US" altLang="zh-TW" dirty="0" smtClean="0">
                <a:solidFill>
                  <a:srgbClr val="FF0000"/>
                </a:solidFill>
                <a:latin typeface="Times New Roman" charset="0"/>
                <a:ea typeface="Times New Roman" charset="0"/>
                <a:cs typeface="Times New Roman" charset="0"/>
              </a:rPr>
              <a:t>19%</a:t>
            </a:r>
            <a:endParaRPr kumimoji="1" lang="zh-TW" altLang="en-US" dirty="0">
              <a:solidFill>
                <a:srgbClr val="FF0000"/>
              </a:solidFill>
              <a:latin typeface="Times New Roman" charset="0"/>
              <a:ea typeface="Times New Roman" charset="0"/>
              <a:cs typeface="Times New Roman" charset="0"/>
            </a:endParaRPr>
          </a:p>
        </p:txBody>
      </p:sp>
      <p:sp>
        <p:nvSpPr>
          <p:cNvPr id="8" name="文字方塊 7"/>
          <p:cNvSpPr txBox="1"/>
          <p:nvPr/>
        </p:nvSpPr>
        <p:spPr>
          <a:xfrm>
            <a:off x="6341158" y="6135573"/>
            <a:ext cx="607859" cy="369332"/>
          </a:xfrm>
          <a:prstGeom prst="rect">
            <a:avLst/>
          </a:prstGeom>
          <a:noFill/>
        </p:spPr>
        <p:txBody>
          <a:bodyPr wrap="none" rtlCol="0">
            <a:spAutoFit/>
          </a:bodyPr>
          <a:lstStyle/>
          <a:p>
            <a:r>
              <a:rPr kumimoji="1" lang="en-US" altLang="zh-TW" dirty="0" smtClean="0">
                <a:solidFill>
                  <a:srgbClr val="FF0000"/>
                </a:solidFill>
                <a:latin typeface="Times New Roman" charset="0"/>
                <a:ea typeface="Times New Roman" charset="0"/>
                <a:cs typeface="Times New Roman" charset="0"/>
              </a:rPr>
              <a:t>39%</a:t>
            </a:r>
            <a:endParaRPr kumimoji="1" lang="zh-TW" altLang="en-US" dirty="0">
              <a:solidFill>
                <a:srgbClr val="FF0000"/>
              </a:solidFill>
              <a:latin typeface="Times New Roman" charset="0"/>
              <a:ea typeface="Times New Roman" charset="0"/>
              <a:cs typeface="Times New Roman" charset="0"/>
            </a:endParaRPr>
          </a:p>
        </p:txBody>
      </p:sp>
      <p:sp>
        <p:nvSpPr>
          <p:cNvPr id="9" name="文字方塊 8"/>
          <p:cNvSpPr txBox="1"/>
          <p:nvPr/>
        </p:nvSpPr>
        <p:spPr>
          <a:xfrm>
            <a:off x="7160499" y="6135573"/>
            <a:ext cx="607859" cy="369332"/>
          </a:xfrm>
          <a:prstGeom prst="rect">
            <a:avLst/>
          </a:prstGeom>
          <a:noFill/>
        </p:spPr>
        <p:txBody>
          <a:bodyPr wrap="none" rtlCol="0">
            <a:spAutoFit/>
          </a:bodyPr>
          <a:lstStyle/>
          <a:p>
            <a:r>
              <a:rPr kumimoji="1" lang="en-US" altLang="zh-TW" dirty="0" smtClean="0">
                <a:solidFill>
                  <a:srgbClr val="FF0000"/>
                </a:solidFill>
                <a:latin typeface="Times New Roman" charset="0"/>
                <a:ea typeface="Times New Roman" charset="0"/>
                <a:cs typeface="Times New Roman" charset="0"/>
              </a:rPr>
              <a:t>27%</a:t>
            </a:r>
            <a:endParaRPr kumimoji="1" lang="zh-TW" altLang="en-US" dirty="0">
              <a:solidFill>
                <a:srgbClr val="FF0000"/>
              </a:solidFill>
              <a:latin typeface="Times New Roman" charset="0"/>
              <a:ea typeface="Times New Roman" charset="0"/>
              <a:cs typeface="Times New Roman" charset="0"/>
            </a:endParaRPr>
          </a:p>
        </p:txBody>
      </p:sp>
      <p:sp>
        <p:nvSpPr>
          <p:cNvPr id="10" name="文字方塊 9"/>
          <p:cNvSpPr txBox="1"/>
          <p:nvPr/>
        </p:nvSpPr>
        <p:spPr>
          <a:xfrm>
            <a:off x="4546907" y="6146681"/>
            <a:ext cx="915635" cy="369332"/>
          </a:xfrm>
          <a:prstGeom prst="rect">
            <a:avLst/>
          </a:prstGeom>
          <a:noFill/>
        </p:spPr>
        <p:txBody>
          <a:bodyPr wrap="none" rtlCol="0">
            <a:spAutoFit/>
          </a:bodyPr>
          <a:lstStyle/>
          <a:p>
            <a:r>
              <a:rPr kumimoji="1" lang="en-US" altLang="zh-TW" dirty="0" smtClean="0">
                <a:solidFill>
                  <a:srgbClr val="FF0000"/>
                </a:solidFill>
                <a:latin typeface="Times New Roman" charset="0"/>
                <a:ea typeface="Times New Roman" charset="0"/>
                <a:cs typeface="Times New Roman" charset="0"/>
              </a:rPr>
              <a:t>covered</a:t>
            </a:r>
            <a:endParaRPr kumimoji="1" lang="zh-TW" altLang="en-US" dirty="0">
              <a:solidFill>
                <a:srgbClr val="FF0000"/>
              </a:solidFill>
              <a:latin typeface="Times New Roman" charset="0"/>
              <a:ea typeface="Times New Roman" charset="0"/>
              <a:cs typeface="Times New Roman" charset="0"/>
            </a:endParaRPr>
          </a:p>
        </p:txBody>
      </p:sp>
      <p:pic>
        <p:nvPicPr>
          <p:cNvPr id="11" name="圖片 10"/>
          <p:cNvPicPr>
            <a:picLocks noChangeAspect="1"/>
          </p:cNvPicPr>
          <p:nvPr/>
        </p:nvPicPr>
        <p:blipFill>
          <a:blip r:embed="rId4"/>
          <a:stretch>
            <a:fillRect/>
          </a:stretch>
        </p:blipFill>
        <p:spPr>
          <a:xfrm>
            <a:off x="2095368" y="1886660"/>
            <a:ext cx="8017088" cy="4323723"/>
          </a:xfrm>
          <a:prstGeom prst="rect">
            <a:avLst/>
          </a:prstGeom>
        </p:spPr>
      </p:pic>
      <p:sp>
        <p:nvSpPr>
          <p:cNvPr id="4" name="投影片編號版面配置區 3"/>
          <p:cNvSpPr>
            <a:spLocks noGrp="1"/>
          </p:cNvSpPr>
          <p:nvPr>
            <p:ph type="sldNum" sz="quarter" idx="12"/>
          </p:nvPr>
        </p:nvSpPr>
        <p:spPr/>
        <p:txBody>
          <a:bodyPr/>
          <a:lstStyle/>
          <a:p>
            <a:fld id="{14C12CF7-E6FB-9D44-80C1-B0DBA1F1E783}" type="slidenum">
              <a:rPr kumimoji="1" lang="zh-TW" altLang="en-US" smtClean="0"/>
              <a:t>7</a:t>
            </a:fld>
            <a:endParaRPr kumimoji="1" lang="zh-TW" altLang="en-US"/>
          </a:p>
        </p:txBody>
      </p:sp>
    </p:spTree>
    <p:extLst>
      <p:ext uri="{BB962C8B-B14F-4D97-AF65-F5344CB8AC3E}">
        <p14:creationId xmlns:p14="http://schemas.microsoft.com/office/powerpoint/2010/main" val="27306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431C9E-D468-4620-8C80-0A14ADE47D47}"/>
              </a:ext>
            </a:extLst>
          </p:cNvPr>
          <p:cNvSpPr>
            <a:spLocks noGrp="1"/>
          </p:cNvSpPr>
          <p:nvPr>
            <p:ph type="title"/>
          </p:nvPr>
        </p:nvSpPr>
        <p:spPr/>
        <p:txBody>
          <a:bodyPr/>
          <a:lstStyle/>
          <a:p>
            <a:r>
              <a:rPr lang="en-US" dirty="0" smtClean="0">
                <a:latin typeface="Times New Roman" charset="0"/>
                <a:ea typeface="Times New Roman" charset="0"/>
                <a:cs typeface="Times New Roman" charset="0"/>
              </a:rPr>
              <a:t>Results </a:t>
            </a:r>
            <a:r>
              <a:rPr lang="mr-IN" dirty="0" smtClean="0">
                <a:latin typeface="Times New Roman" charset="0"/>
                <a:ea typeface="Times New Roman" charset="0"/>
                <a:cs typeface="Times New Roman" charset="0"/>
              </a:rPr>
              <a:t>–</a:t>
            </a:r>
            <a:r>
              <a:rPr lang="en-US" dirty="0" smtClean="0">
                <a:latin typeface="Times New Roman" charset="0"/>
                <a:ea typeface="Times New Roman" charset="0"/>
                <a:cs typeface="Times New Roman" charset="0"/>
              </a:rPr>
              <a:t> adapted to baby cry</a:t>
            </a:r>
            <a:endParaRPr lang="en-US" dirty="0">
              <a:latin typeface="Times New Roman" charset="0"/>
              <a:ea typeface="Times New Roman" charset="0"/>
              <a:cs typeface="Times New Roman" charset="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35" y="2412207"/>
            <a:ext cx="3864951" cy="3456579"/>
          </a:xfrm>
          <a:prstGeom prst="rect">
            <a:avLst/>
          </a:prstGeo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586" y="2412207"/>
            <a:ext cx="3994190" cy="3572957"/>
          </a:xfrm>
          <a:prstGeom prst="rect">
            <a:avLst/>
          </a:prstGeom>
        </p:spPr>
      </p:pic>
      <p:pic>
        <p:nvPicPr>
          <p:cNvPr id="8" name="圖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8776" y="2412207"/>
            <a:ext cx="3995049" cy="3589537"/>
          </a:xfrm>
          <a:prstGeom prst="rect">
            <a:avLst/>
          </a:prstGeom>
        </p:spPr>
      </p:pic>
      <p:sp>
        <p:nvSpPr>
          <p:cNvPr id="9" name="Content Placeholder 2">
            <a:extLst>
              <a:ext uri="{FF2B5EF4-FFF2-40B4-BE49-F238E27FC236}">
                <a16:creationId xmlns:a16="http://schemas.microsoft.com/office/drawing/2014/main" xmlns="" id="{77DED026-68DD-440F-B188-DE23B1697D4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latin typeface="Times New Roman" charset="0"/>
                <a:ea typeface="Times New Roman" charset="0"/>
                <a:cs typeface="Times New Roman" charset="0"/>
              </a:rPr>
              <a:t>Different amount of target domain data for adaptation</a:t>
            </a:r>
            <a:endParaRPr lang="en-US" altLang="zh-TW"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cxnSp>
        <p:nvCxnSpPr>
          <p:cNvPr id="11" name="直線箭頭接點 10"/>
          <p:cNvCxnSpPr/>
          <p:nvPr/>
        </p:nvCxnSpPr>
        <p:spPr>
          <a:xfrm flipV="1">
            <a:off x="11572062" y="3405351"/>
            <a:ext cx="400303" cy="251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箭頭接點 5"/>
          <p:cNvCxnSpPr/>
          <p:nvPr/>
        </p:nvCxnSpPr>
        <p:spPr>
          <a:xfrm flipV="1">
            <a:off x="3519372" y="3657958"/>
            <a:ext cx="522775" cy="9034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p:cNvCxnSpPr/>
          <p:nvPr/>
        </p:nvCxnSpPr>
        <p:spPr>
          <a:xfrm flipV="1">
            <a:off x="7471244" y="3915956"/>
            <a:ext cx="522775" cy="9034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投影片編號版面配置區 2"/>
          <p:cNvSpPr>
            <a:spLocks noGrp="1"/>
          </p:cNvSpPr>
          <p:nvPr>
            <p:ph type="sldNum" sz="quarter" idx="12"/>
          </p:nvPr>
        </p:nvSpPr>
        <p:spPr/>
        <p:txBody>
          <a:bodyPr/>
          <a:lstStyle/>
          <a:p>
            <a:fld id="{14C12CF7-E6FB-9D44-80C1-B0DBA1F1E783}" type="slidenum">
              <a:rPr kumimoji="1" lang="zh-TW" altLang="en-US" smtClean="0"/>
              <a:t>8</a:t>
            </a:fld>
            <a:endParaRPr kumimoji="1" lang="zh-TW" altLang="en-US"/>
          </a:p>
        </p:txBody>
      </p:sp>
    </p:spTree>
    <p:extLst>
      <p:ext uri="{BB962C8B-B14F-4D97-AF65-F5344CB8AC3E}">
        <p14:creationId xmlns:p14="http://schemas.microsoft.com/office/powerpoint/2010/main" val="143501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636577" y="315884"/>
            <a:ext cx="4086592" cy="6542116"/>
          </a:xfrm>
          <a:prstGeom prst="rect">
            <a:avLst/>
          </a:prstGeom>
        </p:spPr>
      </p:pic>
      <p:pic>
        <p:nvPicPr>
          <p:cNvPr id="5" name="圖片 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567304" y="315884"/>
            <a:ext cx="4086592" cy="6510120"/>
          </a:xfrm>
          <a:prstGeom prst="rect">
            <a:avLst/>
          </a:prstGeom>
        </p:spPr>
      </p:pic>
      <p:pic>
        <p:nvPicPr>
          <p:cNvPr id="9" name="FDHC0_SI155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9"/>
          <a:stretch>
            <a:fillRect/>
          </a:stretch>
        </p:blipFill>
        <p:spPr>
          <a:xfrm>
            <a:off x="6321891" y="6335178"/>
            <a:ext cx="490826" cy="490826"/>
          </a:xfrm>
          <a:prstGeom prst="rect">
            <a:avLst/>
          </a:prstGeom>
        </p:spPr>
      </p:pic>
      <p:pic>
        <p:nvPicPr>
          <p:cNvPr id="10" name="FDHC0_SI1559">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9"/>
          <a:stretch>
            <a:fillRect/>
          </a:stretch>
        </p:blipFill>
        <p:spPr>
          <a:xfrm>
            <a:off x="6349600" y="4164445"/>
            <a:ext cx="463117" cy="463117"/>
          </a:xfrm>
          <a:prstGeom prst="rect">
            <a:avLst/>
          </a:prstGeom>
        </p:spPr>
      </p:pic>
      <p:pic>
        <p:nvPicPr>
          <p:cNvPr id="11" name="FDHC0_SI1559">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9"/>
          <a:stretch>
            <a:fillRect/>
          </a:stretch>
        </p:blipFill>
        <p:spPr>
          <a:xfrm>
            <a:off x="8610600" y="4164445"/>
            <a:ext cx="486470" cy="486470"/>
          </a:xfrm>
          <a:prstGeom prst="rect">
            <a:avLst/>
          </a:prstGeom>
        </p:spPr>
      </p:pic>
      <p:pic>
        <p:nvPicPr>
          <p:cNvPr id="12" name="FDHC0_SI1559">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9"/>
          <a:stretch>
            <a:fillRect/>
          </a:stretch>
        </p:blipFill>
        <p:spPr>
          <a:xfrm>
            <a:off x="6349600" y="2011849"/>
            <a:ext cx="480656" cy="480656"/>
          </a:xfrm>
          <a:prstGeom prst="rect">
            <a:avLst/>
          </a:prstGeom>
        </p:spPr>
      </p:pic>
      <p:pic>
        <p:nvPicPr>
          <p:cNvPr id="13" name="FDHC0_SI1559">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9"/>
          <a:stretch>
            <a:fillRect/>
          </a:stretch>
        </p:blipFill>
        <p:spPr>
          <a:xfrm>
            <a:off x="8610600" y="2011849"/>
            <a:ext cx="480656" cy="480656"/>
          </a:xfrm>
          <a:prstGeom prst="rect">
            <a:avLst/>
          </a:prstGeom>
        </p:spPr>
      </p:pic>
      <p:pic>
        <p:nvPicPr>
          <p:cNvPr id="14" name="FELC0_SX36">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9"/>
          <a:stretch>
            <a:fillRect/>
          </a:stretch>
        </p:blipFill>
        <p:spPr>
          <a:xfrm>
            <a:off x="3679873" y="4221162"/>
            <a:ext cx="406400" cy="406400"/>
          </a:xfrm>
          <a:prstGeom prst="rect">
            <a:avLst/>
          </a:prstGeom>
        </p:spPr>
      </p:pic>
      <p:pic>
        <p:nvPicPr>
          <p:cNvPr id="15" name="FELC0_SX36">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9"/>
          <a:stretch>
            <a:fillRect/>
          </a:stretch>
        </p:blipFill>
        <p:spPr>
          <a:xfrm>
            <a:off x="1597900" y="4188469"/>
            <a:ext cx="445077" cy="445077"/>
          </a:xfrm>
          <a:prstGeom prst="rect">
            <a:avLst/>
          </a:prstGeom>
        </p:spPr>
      </p:pic>
      <p:pic>
        <p:nvPicPr>
          <p:cNvPr id="16" name="FELC0_SX36">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9"/>
          <a:stretch>
            <a:fillRect/>
          </a:stretch>
        </p:blipFill>
        <p:spPr>
          <a:xfrm>
            <a:off x="1560516" y="6405396"/>
            <a:ext cx="472787" cy="472787"/>
          </a:xfrm>
          <a:prstGeom prst="rect">
            <a:avLst/>
          </a:prstGeom>
        </p:spPr>
      </p:pic>
      <p:pic>
        <p:nvPicPr>
          <p:cNvPr id="17" name="FELC0_SX36">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9"/>
          <a:stretch>
            <a:fillRect/>
          </a:stretch>
        </p:blipFill>
        <p:spPr>
          <a:xfrm>
            <a:off x="1622721" y="2026346"/>
            <a:ext cx="451661" cy="451661"/>
          </a:xfrm>
          <a:prstGeom prst="rect">
            <a:avLst/>
          </a:prstGeom>
        </p:spPr>
      </p:pic>
      <p:pic>
        <p:nvPicPr>
          <p:cNvPr id="18" name="FELC0_SX36">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29"/>
          <a:stretch>
            <a:fillRect/>
          </a:stretch>
        </p:blipFill>
        <p:spPr>
          <a:xfrm>
            <a:off x="3679873" y="2050748"/>
            <a:ext cx="441757" cy="441757"/>
          </a:xfrm>
          <a:prstGeom prst="rect">
            <a:avLst/>
          </a:prstGeom>
        </p:spPr>
      </p:pic>
      <p:pic>
        <p:nvPicPr>
          <p:cNvPr id="19" name="FDHC0_SI1559">
            <a:hlinkClick r:id="" action="ppaction://media"/>
          </p:cNvPr>
          <p:cNvPicPr>
            <a:picLocks noChangeAspect="1"/>
          </p:cNvPicPr>
          <p:nvPr>
            <a:audioFile r:link="rId22"/>
            <p:extLst>
              <p:ext uri="{DAA4B4D4-6D71-4841-9C94-3DE7FCFB9230}">
                <p14:media xmlns:p14="http://schemas.microsoft.com/office/powerpoint/2010/main" r:embed="rId21"/>
              </p:ext>
            </p:extLst>
          </p:nvPr>
        </p:nvPicPr>
        <p:blipFill>
          <a:blip r:embed="rId29"/>
          <a:stretch>
            <a:fillRect/>
          </a:stretch>
        </p:blipFill>
        <p:spPr>
          <a:xfrm>
            <a:off x="8573877" y="6343259"/>
            <a:ext cx="517379" cy="517379"/>
          </a:xfrm>
          <a:prstGeom prst="rect">
            <a:avLst/>
          </a:prstGeom>
        </p:spPr>
      </p:pic>
      <p:pic>
        <p:nvPicPr>
          <p:cNvPr id="20" name="FELC0_SX36">
            <a:hlinkClick r:id="" action="ppaction://media"/>
          </p:cNvPr>
          <p:cNvPicPr>
            <a:picLocks noChangeAspect="1"/>
          </p:cNvPicPr>
          <p:nvPr>
            <a:audioFile r:link="rId24"/>
            <p:extLst>
              <p:ext uri="{DAA4B4D4-6D71-4841-9C94-3DE7FCFB9230}">
                <p14:media xmlns:p14="http://schemas.microsoft.com/office/powerpoint/2010/main" r:embed="rId23"/>
              </p:ext>
            </p:extLst>
          </p:nvPr>
        </p:nvPicPr>
        <p:blipFill>
          <a:blip r:embed="rId29"/>
          <a:stretch>
            <a:fillRect/>
          </a:stretch>
        </p:blipFill>
        <p:spPr>
          <a:xfrm>
            <a:off x="3625610" y="6385213"/>
            <a:ext cx="460663" cy="460663"/>
          </a:xfrm>
          <a:prstGeom prst="rect">
            <a:avLst/>
          </a:prstGeom>
        </p:spPr>
      </p:pic>
      <p:sp>
        <p:nvSpPr>
          <p:cNvPr id="2" name="投影片編號版面配置區 1"/>
          <p:cNvSpPr>
            <a:spLocks noGrp="1"/>
          </p:cNvSpPr>
          <p:nvPr>
            <p:ph type="sldNum" sz="quarter" idx="12"/>
          </p:nvPr>
        </p:nvSpPr>
        <p:spPr/>
        <p:txBody>
          <a:bodyPr/>
          <a:lstStyle/>
          <a:p>
            <a:fld id="{14C12CF7-E6FB-9D44-80C1-B0DBA1F1E783}" type="slidenum">
              <a:rPr kumimoji="1" lang="zh-TW" altLang="en-US" smtClean="0"/>
              <a:t>9</a:t>
            </a:fld>
            <a:endParaRPr kumimoji="1" lang="zh-TW" altLang="en-US"/>
          </a:p>
        </p:txBody>
      </p:sp>
    </p:spTree>
    <p:extLst>
      <p:ext uri="{BB962C8B-B14F-4D97-AF65-F5344CB8AC3E}">
        <p14:creationId xmlns:p14="http://schemas.microsoft.com/office/powerpoint/2010/main" val="4841183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8"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398"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398"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398" fill="hold"/>
                                        <p:tgtEl>
                                          <p:spTgt spid="12"/>
                                        </p:tgtEl>
                                      </p:cBhvr>
                                    </p:cmd>
                                  </p:childTnLst>
                                </p:cTn>
                              </p:par>
                            </p:childTnLst>
                          </p:cTn>
                        </p:par>
                      </p:childTnLst>
                    </p:cTn>
                  </p:par>
                </p:childTnLst>
              </p:cTn>
              <p:nextCondLst>
                <p:cond evt="onClick" delay="0">
                  <p:tgtEl>
                    <p:spTgt spid="12"/>
                  </p:tgtEl>
                </p:cond>
              </p:nextCondLst>
            </p:seq>
            <p:audio>
              <p:cMediaNode vol="80000">
                <p:cTn id="25" fill="hold" display="0">
                  <p:stCondLst>
                    <p:cond delay="indefinite"/>
                  </p:stCondLst>
                  <p:endCondLst>
                    <p:cond evt="onStopAudio" delay="0">
                      <p:tgtEl>
                        <p:sldTgt/>
                      </p:tgtEl>
                    </p:cond>
                  </p:endCondLst>
                </p:cTn>
                <p:tgtEl>
                  <p:spTgt spid="12"/>
                </p:tgtEl>
              </p:cMediaNode>
            </p:audio>
            <p:seq concurrent="1" nextAc="seek">
              <p:cTn id="26" restart="whenNotActive" fill="hold" evtFilter="cancelBubble" nodeType="interactiveSeq">
                <p:stCondLst>
                  <p:cond evt="onClick" delay="0">
                    <p:tgtEl>
                      <p:spTgt spid="13"/>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398" fill="hold"/>
                                        <p:tgtEl>
                                          <p:spTgt spid="13"/>
                                        </p:tgtEl>
                                      </p:cBhvr>
                                    </p:cmd>
                                  </p:childTnLst>
                                </p:cTn>
                              </p:par>
                            </p:childTnLst>
                          </p:cTn>
                        </p:par>
                      </p:childTnLst>
                    </p:cTn>
                  </p:par>
                </p:childTnLst>
              </p:cTn>
              <p:nextCondLst>
                <p:cond evt="onClick" delay="0">
                  <p:tgtEl>
                    <p:spTgt spid="13"/>
                  </p:tgtEl>
                </p:cond>
              </p:nextCondLst>
            </p:seq>
            <p:audio>
              <p:cMediaNode vol="80000">
                <p:cTn id="31" fill="hold" display="0">
                  <p:stCondLst>
                    <p:cond delay="indefinite"/>
                  </p:stCondLst>
                  <p:endCondLst>
                    <p:cond evt="onStopAudio" delay="0">
                      <p:tgtEl>
                        <p:sldTgt/>
                      </p:tgtEl>
                    </p:cond>
                  </p:endCondLst>
                </p:cTn>
                <p:tgtEl>
                  <p:spTgt spid="13"/>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3520" fill="hold"/>
                                        <p:tgtEl>
                                          <p:spTgt spid="14"/>
                                        </p:tgtEl>
                                      </p:cBhvr>
                                    </p:cmd>
                                  </p:childTnLst>
                                </p:cTn>
                              </p:par>
                            </p:childTnLst>
                          </p:cTn>
                        </p:par>
                      </p:childTnLst>
                    </p:cTn>
                  </p:par>
                </p:childTnLst>
              </p:cTn>
              <p:nextCondLst>
                <p:cond evt="onClick" delay="0">
                  <p:tgtEl>
                    <p:spTgt spid="14"/>
                  </p:tgtEl>
                </p:cond>
              </p:nextCondLst>
            </p:seq>
            <p:audio>
              <p:cMediaNode vol="80000">
                <p:cTn id="37" fill="hold" display="0">
                  <p:stCondLst>
                    <p:cond delay="indefinite"/>
                  </p:stCondLst>
                  <p:endCondLst>
                    <p:cond evt="onStopAudio" delay="0">
                      <p:tgtEl>
                        <p:sldTgt/>
                      </p:tgtEl>
                    </p:cond>
                  </p:endCondLst>
                </p:cTn>
                <p:tgtEl>
                  <p:spTgt spid="14"/>
                </p:tgtEl>
              </p:cMediaNode>
            </p:audio>
            <p:seq concurrent="1" nextAc="seek">
              <p:cTn id="38" restart="whenNotActive" fill="hold" evtFilter="cancelBubble" nodeType="interactiveSeq">
                <p:stCondLst>
                  <p:cond evt="onClick" delay="0">
                    <p:tgtEl>
                      <p:spTgt spid="15"/>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3520" fill="hold"/>
                                        <p:tgtEl>
                                          <p:spTgt spid="15"/>
                                        </p:tgtEl>
                                      </p:cBhvr>
                                    </p:cmd>
                                  </p:childTnLst>
                                </p:cTn>
                              </p:par>
                            </p:childTnLst>
                          </p:cTn>
                        </p:par>
                      </p:childTnLst>
                    </p:cTn>
                  </p:par>
                </p:childTnLst>
              </p:cTn>
              <p:nextCondLst>
                <p:cond evt="onClick" delay="0">
                  <p:tgtEl>
                    <p:spTgt spid="15"/>
                  </p:tgtEl>
                </p:cond>
              </p:nextCondLst>
            </p:seq>
            <p:audio>
              <p:cMediaNode vol="80000">
                <p:cTn id="43" fill="hold" display="0">
                  <p:stCondLst>
                    <p:cond delay="indefinite"/>
                  </p:stCondLst>
                  <p:endCondLst>
                    <p:cond evt="onStopAudio" delay="0">
                      <p:tgtEl>
                        <p:sldTgt/>
                      </p:tgtEl>
                    </p:cond>
                  </p:endCondLst>
                </p:cTn>
                <p:tgtEl>
                  <p:spTgt spid="15"/>
                </p:tgtEl>
              </p:cMediaNode>
            </p:audio>
            <p:seq concurrent="1" nextAc="seek">
              <p:cTn id="44" restart="whenNotActive" fill="hold" evtFilter="cancelBubble" nodeType="interactiveSeq">
                <p:stCondLst>
                  <p:cond evt="onClick" delay="0">
                    <p:tgtEl>
                      <p:spTgt spid="16"/>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3520" fill="hold"/>
                                        <p:tgtEl>
                                          <p:spTgt spid="16"/>
                                        </p:tgtEl>
                                      </p:cBhvr>
                                    </p:cmd>
                                  </p:childTnLst>
                                </p:cTn>
                              </p:par>
                            </p:childTnLst>
                          </p:cTn>
                        </p:par>
                      </p:childTnLst>
                    </p:cTn>
                  </p:par>
                </p:childTnLst>
              </p:cTn>
              <p:nextCondLst>
                <p:cond evt="onClick" delay="0">
                  <p:tgtEl>
                    <p:spTgt spid="16"/>
                  </p:tgtEl>
                </p:cond>
              </p:nextCondLst>
            </p:seq>
            <p:audio>
              <p:cMediaNode vol="80000">
                <p:cTn id="49" fill="hold" display="0">
                  <p:stCondLst>
                    <p:cond delay="indefinite"/>
                  </p:stCondLst>
                  <p:endCondLst>
                    <p:cond evt="onStopAudio" delay="0">
                      <p:tgtEl>
                        <p:sldTgt/>
                      </p:tgtEl>
                    </p:cond>
                  </p:endCondLst>
                </p:cTn>
                <p:tgtEl>
                  <p:spTgt spid="16"/>
                </p:tgtEl>
              </p:cMediaNode>
            </p:audio>
            <p:seq concurrent="1" nextAc="seek">
              <p:cTn id="50" restart="whenNotActive" fill="hold" evtFilter="cancelBubble" nodeType="interactiveSeq">
                <p:stCondLst>
                  <p:cond evt="onClick" delay="0">
                    <p:tgtEl>
                      <p:spTgt spid="17"/>
                    </p:tgtEl>
                  </p:cond>
                </p:stCondLst>
                <p:endSync evt="end" delay="0">
                  <p:rtn val="all"/>
                </p:endSync>
                <p:childTnLst>
                  <p:par>
                    <p:cTn id="51" fill="hold">
                      <p:stCondLst>
                        <p:cond delay="0"/>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3520" fill="hold"/>
                                        <p:tgtEl>
                                          <p:spTgt spid="17"/>
                                        </p:tgtEl>
                                      </p:cBhvr>
                                    </p:cmd>
                                  </p:childTnLst>
                                </p:cTn>
                              </p:par>
                            </p:childTnLst>
                          </p:cTn>
                        </p:par>
                      </p:childTnLst>
                    </p:cTn>
                  </p:par>
                </p:childTnLst>
              </p:cTn>
              <p:nextCondLst>
                <p:cond evt="onClick" delay="0">
                  <p:tgtEl>
                    <p:spTgt spid="17"/>
                  </p:tgtEl>
                </p:cond>
              </p:nextCondLst>
            </p:seq>
            <p:audio>
              <p:cMediaNode vol="80000">
                <p:cTn id="55" fill="hold" display="0">
                  <p:stCondLst>
                    <p:cond delay="indefinite"/>
                  </p:stCondLst>
                  <p:endCondLst>
                    <p:cond evt="onStopAudio" delay="0">
                      <p:tgtEl>
                        <p:sldTgt/>
                      </p:tgtEl>
                    </p:cond>
                  </p:endCondLst>
                </p:cTn>
                <p:tgtEl>
                  <p:spTgt spid="17"/>
                </p:tgtEl>
              </p:cMediaNode>
            </p:audio>
            <p:seq concurrent="1" nextAc="seek">
              <p:cTn id="56" restart="whenNotActive" fill="hold" evtFilter="cancelBubble" nodeType="interactiveSeq">
                <p:stCondLst>
                  <p:cond evt="onClick" delay="0">
                    <p:tgtEl>
                      <p:spTgt spid="18"/>
                    </p:tgtEl>
                  </p:cond>
                </p:stCondLst>
                <p:endSync evt="end" delay="0">
                  <p:rtn val="all"/>
                </p:endSync>
                <p:childTnLst>
                  <p:par>
                    <p:cTn id="57" fill="hold">
                      <p:stCondLst>
                        <p:cond delay="0"/>
                      </p:stCondLst>
                      <p:childTnLst>
                        <p:par>
                          <p:cTn id="58" fill="hold">
                            <p:stCondLst>
                              <p:cond delay="0"/>
                            </p:stCondLst>
                            <p:childTnLst>
                              <p:par>
                                <p:cTn id="59" presetID="1" presetClass="mediacall" presetSubtype="0" fill="hold" nodeType="clickEffect">
                                  <p:stCondLst>
                                    <p:cond delay="0"/>
                                  </p:stCondLst>
                                  <p:childTnLst>
                                    <p:cmd type="call" cmd="playFrom(0.0)">
                                      <p:cBhvr>
                                        <p:cTn id="60" dur="3520" fill="hold"/>
                                        <p:tgtEl>
                                          <p:spTgt spid="18"/>
                                        </p:tgtEl>
                                      </p:cBhvr>
                                    </p:cmd>
                                  </p:childTnLst>
                                </p:cTn>
                              </p:par>
                            </p:childTnLst>
                          </p:cTn>
                        </p:par>
                      </p:childTnLst>
                    </p:cTn>
                  </p:par>
                </p:childTnLst>
              </p:cTn>
              <p:nextCondLst>
                <p:cond evt="onClick" delay="0">
                  <p:tgtEl>
                    <p:spTgt spid="18"/>
                  </p:tgtEl>
                </p:cond>
              </p:nextCondLst>
            </p:seq>
            <p:audio>
              <p:cMediaNode vol="80000">
                <p:cTn id="61" fill="hold" display="0">
                  <p:stCondLst>
                    <p:cond delay="indefinite"/>
                  </p:stCondLst>
                  <p:endCondLst>
                    <p:cond evt="onStopAudio" delay="0">
                      <p:tgtEl>
                        <p:sldTgt/>
                      </p:tgtEl>
                    </p:cond>
                  </p:endCondLst>
                </p:cTn>
                <p:tgtEl>
                  <p:spTgt spid="18"/>
                </p:tgtEl>
              </p:cMediaNode>
            </p:audio>
            <p:seq concurrent="1" nextAc="seek">
              <p:cTn id="62" restart="whenNotActive" fill="hold" evtFilter="cancelBubble" nodeType="interactiveSeq">
                <p:stCondLst>
                  <p:cond evt="onClick" delay="0">
                    <p:tgtEl>
                      <p:spTgt spid="19"/>
                    </p:tgtEl>
                  </p:cond>
                </p:stCondLst>
                <p:endSync evt="end" delay="0">
                  <p:rtn val="all"/>
                </p:endSync>
                <p:childTnLst>
                  <p:par>
                    <p:cTn id="63" fill="hold">
                      <p:stCondLst>
                        <p:cond delay="0"/>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3398" fill="hold"/>
                                        <p:tgtEl>
                                          <p:spTgt spid="19"/>
                                        </p:tgtEl>
                                      </p:cBhvr>
                                    </p:cmd>
                                  </p:childTnLst>
                                </p:cTn>
                              </p:par>
                            </p:childTnLst>
                          </p:cTn>
                        </p:par>
                      </p:childTnLst>
                    </p:cTn>
                  </p:par>
                </p:childTnLst>
              </p:cTn>
              <p:nextCondLst>
                <p:cond evt="onClick" delay="0">
                  <p:tgtEl>
                    <p:spTgt spid="19"/>
                  </p:tgtEl>
                </p:cond>
              </p:nextCondLst>
            </p:seq>
            <p:audio>
              <p:cMediaNode vol="80000">
                <p:cTn id="67" fill="hold" display="0">
                  <p:stCondLst>
                    <p:cond delay="indefinite"/>
                  </p:stCondLst>
                  <p:endCondLst>
                    <p:cond evt="onStopAudio" delay="0">
                      <p:tgtEl>
                        <p:sldTgt/>
                      </p:tgtEl>
                    </p:cond>
                  </p:endCondLst>
                </p:cTn>
                <p:tgtEl>
                  <p:spTgt spid="19"/>
                </p:tgtEl>
              </p:cMediaNode>
            </p:audio>
            <p:seq concurrent="1" nextAc="seek">
              <p:cTn id="68" restart="whenNotActive" fill="hold" evtFilter="cancelBubble" nodeType="interactiveSeq">
                <p:stCondLst>
                  <p:cond evt="onClick" delay="0">
                    <p:tgtEl>
                      <p:spTgt spid="20"/>
                    </p:tgtEl>
                  </p:cond>
                </p:stCondLst>
                <p:endSync evt="end" delay="0">
                  <p:rtn val="all"/>
                </p:endSync>
                <p:childTnLst>
                  <p:par>
                    <p:cTn id="69" fill="hold">
                      <p:stCondLst>
                        <p:cond delay="0"/>
                      </p:stCondLst>
                      <p:childTnLst>
                        <p:par>
                          <p:cTn id="70" fill="hold">
                            <p:stCondLst>
                              <p:cond delay="0"/>
                            </p:stCondLst>
                            <p:childTnLst>
                              <p:par>
                                <p:cTn id="71" presetID="1" presetClass="mediacall" presetSubtype="0" fill="hold" nodeType="clickEffect">
                                  <p:stCondLst>
                                    <p:cond delay="0"/>
                                  </p:stCondLst>
                                  <p:childTnLst>
                                    <p:cmd type="call" cmd="playFrom(0.0)">
                                      <p:cBhvr>
                                        <p:cTn id="72" dur="3520" fill="hold"/>
                                        <p:tgtEl>
                                          <p:spTgt spid="20"/>
                                        </p:tgtEl>
                                      </p:cBhvr>
                                    </p:cmd>
                                  </p:childTnLst>
                                </p:cTn>
                              </p:par>
                            </p:childTnLst>
                          </p:cTn>
                        </p:par>
                      </p:childTnLst>
                    </p:cTn>
                  </p:par>
                </p:childTnLst>
              </p:cTn>
              <p:nextCondLst>
                <p:cond evt="onClick" delay="0">
                  <p:tgtEl>
                    <p:spTgt spid="20"/>
                  </p:tgtEl>
                </p:cond>
              </p:nextCondLst>
            </p:seq>
            <p:audio>
              <p:cMediaNode vol="80000">
                <p:cTn id="73"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13473</TotalTime>
  <Words>858</Words>
  <Application>Microsoft Macintosh PowerPoint</Application>
  <PresentationFormat>寬螢幕</PresentationFormat>
  <Paragraphs>140</Paragraphs>
  <Slides>21</Slides>
  <Notes>20</Notes>
  <HiddenSlides>0</HiddenSlides>
  <MMClips>17</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21</vt:i4>
      </vt:variant>
    </vt:vector>
  </HeadingPairs>
  <TitlesOfParts>
    <vt:vector size="29" baseType="lpstr">
      <vt:lpstr>Calibri</vt:lpstr>
      <vt:lpstr>Calibri Light</vt:lpstr>
      <vt:lpstr>Cambria Math</vt:lpstr>
      <vt:lpstr>Mangal</vt:lpstr>
      <vt:lpstr>Times New Roman</vt:lpstr>
      <vt:lpstr>新細明體</vt:lpstr>
      <vt:lpstr>Arial</vt:lpstr>
      <vt:lpstr>Office 佈景主題</vt:lpstr>
      <vt:lpstr>研究方向</vt:lpstr>
      <vt:lpstr>Speech enhancement </vt:lpstr>
      <vt:lpstr>Speech enhancement </vt:lpstr>
      <vt:lpstr>Unsupervised domain adaptation</vt:lpstr>
      <vt:lpstr>Noise adaptive SE</vt:lpstr>
      <vt:lpstr>Dataset</vt:lpstr>
      <vt:lpstr>Results – adapted to baby cry</vt:lpstr>
      <vt:lpstr>Results – adapted to baby cry</vt:lpstr>
      <vt:lpstr>PowerPoint 簡報</vt:lpstr>
      <vt:lpstr>Output space noise adaptive SE</vt:lpstr>
      <vt:lpstr>Dataset</vt:lpstr>
      <vt:lpstr>Results</vt:lpstr>
      <vt:lpstr>Results</vt:lpstr>
      <vt:lpstr>Conclusion</vt:lpstr>
      <vt:lpstr>Speech enhancement </vt:lpstr>
      <vt:lpstr>Motivation</vt:lpstr>
      <vt:lpstr>Motivation</vt:lpstr>
      <vt:lpstr>Related work</vt:lpstr>
      <vt:lpstr>SymbolicSE</vt:lpstr>
      <vt:lpstr>Objective evaluation</vt:lpstr>
      <vt:lpstr>Conclusion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Microsoft Office 使用者</dc:creator>
  <cp:lastModifiedBy>Microsoft Office 使用者</cp:lastModifiedBy>
  <cp:revision>112</cp:revision>
  <cp:lastPrinted>2020-05-06T06:24:30Z</cp:lastPrinted>
  <dcterms:created xsi:type="dcterms:W3CDTF">2019-07-09T05:32:03Z</dcterms:created>
  <dcterms:modified xsi:type="dcterms:W3CDTF">2020-07-06T16:00:56Z</dcterms:modified>
</cp:coreProperties>
</file>